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4" r:id="rId4"/>
    <p:sldId id="259" r:id="rId5"/>
    <p:sldId id="275" r:id="rId6"/>
    <p:sldId id="278" r:id="rId7"/>
    <p:sldId id="267" r:id="rId8"/>
    <p:sldId id="271" r:id="rId9"/>
    <p:sldId id="272" r:id="rId10"/>
    <p:sldId id="266" r:id="rId11"/>
    <p:sldId id="261" r:id="rId12"/>
    <p:sldId id="273" r:id="rId13"/>
    <p:sldId id="260" r:id="rId14"/>
    <p:sldId id="262" r:id="rId15"/>
    <p:sldId id="263" r:id="rId16"/>
    <p:sldId id="265" r:id="rId17"/>
    <p:sldId id="268" r:id="rId18"/>
    <p:sldId id="269" r:id="rId19"/>
    <p:sldId id="276" r:id="rId20"/>
    <p:sldId id="277"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331" autoAdjust="0"/>
  </p:normalViewPr>
  <p:slideViewPr>
    <p:cSldViewPr snapToGrid="0">
      <p:cViewPr varScale="1">
        <p:scale>
          <a:sx n="50" d="100"/>
          <a:sy n="50" d="100"/>
        </p:scale>
        <p:origin x="66" y="4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86"/>
    </p:cViewPr>
  </p:sorterViewPr>
  <p:notesViewPr>
    <p:cSldViewPr snapToGrid="0">
      <p:cViewPr varScale="1">
        <p:scale>
          <a:sx n="57" d="100"/>
          <a:sy n="57" d="100"/>
        </p:scale>
        <p:origin x="186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6C34F94-AABC-44C3-9AB2-103BD42221BA}" type="datetimeFigureOut">
              <a:rPr lang="en-US" smtClean="0"/>
              <a:t>11/28/2017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9739474-1E24-4638-8E1A-E2A65B349755}" type="slidenum">
              <a:rPr lang="en-US" smtClean="0"/>
              <a:t>‹#›</a:t>
            </a:fld>
            <a:endParaRPr lang="en-US"/>
          </a:p>
        </p:txBody>
      </p:sp>
    </p:spTree>
    <p:extLst>
      <p:ext uri="{BB962C8B-B14F-4D97-AF65-F5344CB8AC3E}">
        <p14:creationId xmlns:p14="http://schemas.microsoft.com/office/powerpoint/2010/main" val="262514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afcs.memberclicks.net/assets/documents/living-well/2017b%20living%20well%20month%20proclamation.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neafcs.memberclicks.net/assets/documents/living-well/2017c%20living%20well%20proclamation-sample%20ok%202010.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eafcs.memberclicks.net/assets/documents/living-well/2017d%20living%20well%20month%20news%20release%20jgr%20sh.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eafcs.memberclicks.net/assets/documents/living-well/2017e%20living%20well%20bookmark%202side%20-%20revised%2007212016%20rev.%2001252017hyd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eafcs.memberclicks.net/graphics-librar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afcs.memberclicks.net/assets/documents/living-well/2017f%20living%20well%20month%20storytelling_tips_sh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eafcs.memberclicks.net/public-affai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speakers.</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a:t>
            </a:fld>
            <a:endParaRPr lang="en-US"/>
          </a:p>
        </p:txBody>
      </p:sp>
    </p:spTree>
    <p:extLst>
      <p:ext uri="{BB962C8B-B14F-4D97-AF65-F5344CB8AC3E}">
        <p14:creationId xmlns:p14="http://schemas.microsoft.com/office/powerpoint/2010/main" val="116570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interact with city or county government officials draw attention to the educational programs and services provided with a proclamation tailored to your area. See our </a:t>
            </a:r>
          </a:p>
          <a:p>
            <a:r>
              <a:rPr lang="en-US" dirty="0" smtClean="0">
                <a:hlinkClick r:id="rId3"/>
              </a:rPr>
              <a:t>Proclamation Template, Living Well Month</a:t>
            </a:r>
            <a:r>
              <a:rPr lang="en-US" dirty="0" smtClean="0"/>
              <a:t>. Debby Matthews visited her </a:t>
            </a:r>
            <a:r>
              <a:rPr lang="en-US" baseline="0" dirty="0" smtClean="0"/>
              <a:t>elected officials. Expect a photo opportunity!</a:t>
            </a:r>
            <a:endParaRPr lang="en-US" dirty="0" smtClean="0"/>
          </a:p>
          <a:p>
            <a:r>
              <a:rPr lang="en-US" dirty="0" smtClean="0"/>
              <a:t>And a sample</a:t>
            </a:r>
          </a:p>
          <a:p>
            <a:r>
              <a:rPr lang="en-US" dirty="0" smtClean="0">
                <a:hlinkClick r:id="rId4"/>
              </a:rPr>
              <a:t>FCS Proclamation from Oklahoma</a:t>
            </a:r>
            <a:endParaRPr lang="en-US" dirty="0" smtClean="0"/>
          </a:p>
          <a:p>
            <a:endParaRPr lang="en-US" dirty="0" smtClean="0"/>
          </a:p>
          <a:p>
            <a:r>
              <a:rPr lang="en-US" dirty="0" smtClean="0"/>
              <a:t>University</a:t>
            </a:r>
            <a:r>
              <a:rPr lang="en-US" baseline="0" dirty="0" smtClean="0"/>
              <a:t> and Extension Administrators?</a:t>
            </a:r>
            <a:endParaRPr lang="en-US" dirty="0" smtClean="0"/>
          </a:p>
          <a:p>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11</a:t>
            </a:fld>
            <a:endParaRPr lang="en-US"/>
          </a:p>
        </p:txBody>
      </p:sp>
    </p:spTree>
    <p:extLst>
      <p:ext uri="{BB962C8B-B14F-4D97-AF65-F5344CB8AC3E}">
        <p14:creationId xmlns:p14="http://schemas.microsoft.com/office/powerpoint/2010/main" val="82088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a:t>
            </a:r>
            <a:r>
              <a:rPr lang="en-US" baseline="0" dirty="0" smtClean="0"/>
              <a:t> Tours are a great way to expose your elected officials to your efforts. They meet the clients, get some nice photo ops and your community partners can get a meeting squeezed into the schedule. Before State Representative Huffman can help with the demonstration, he practices High Speed Hand Washing with the Extension Educator and his co-demonstrator. They made a sample recipe for the class to taste.  Then we were off three other locations, that featured our community efforts, including a school. The entrée, Cowboy Sliders, with a grant from OSU College of Health and Human Sciences, was developed and tested by OSU Extension staff and student interns with the school nutrition services director to meet the new low sodium standards in school meals.</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12</a:t>
            </a:fld>
            <a:endParaRPr lang="en-US"/>
          </a:p>
        </p:txBody>
      </p:sp>
    </p:spTree>
    <p:extLst>
      <p:ext uri="{BB962C8B-B14F-4D97-AF65-F5344CB8AC3E}">
        <p14:creationId xmlns:p14="http://schemas.microsoft.com/office/powerpoint/2010/main" val="282157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should you participate</a:t>
            </a:r>
            <a:r>
              <a:rPr lang="en-US" b="1" baseline="0" dirty="0" smtClean="0"/>
              <a:t> in a NEAFCS Living Well Month Public Awareness Campaign?</a:t>
            </a:r>
          </a:p>
          <a:p>
            <a:endParaRPr lang="en-US" b="1" baseline="0" dirty="0" smtClean="0"/>
          </a:p>
          <a:p>
            <a:r>
              <a:rPr lang="en-US" sz="1300" b="1" dirty="0"/>
              <a:t>You show that you belong to an organization that values the important mission that the Cooperative Extension Service brings to your community. </a:t>
            </a:r>
          </a:p>
          <a:p>
            <a:r>
              <a:rPr lang="en-US" sz="1300" b="1" dirty="0"/>
              <a:t>You show your pride in your Family and Consumer Sciences Profession.</a:t>
            </a:r>
          </a:p>
          <a:p>
            <a:r>
              <a:rPr lang="en-US" sz="1300" b="1" dirty="0"/>
              <a:t>You raise awareness and increase program visibility in your workplace and community.</a:t>
            </a:r>
          </a:p>
          <a:p>
            <a:r>
              <a:rPr lang="en-US" sz="1300" b="1" dirty="0"/>
              <a:t>You show that you participate in and support national Family and Consumer Sciences initiatives.</a:t>
            </a:r>
          </a:p>
          <a:p>
            <a:endParaRPr lang="en-US" baseline="0" dirty="0" smtClean="0"/>
          </a:p>
          <a:p>
            <a:endParaRPr lang="en-US" baseline="0" dirty="0" smtClean="0"/>
          </a:p>
          <a:p>
            <a:r>
              <a:rPr lang="en-US" dirty="0" smtClean="0"/>
              <a:t>Personalize your Living Well Month Public Service Campaign using the materials listed on the web page or use your creativity to help us expand options for our NEAFCS members. See some templates</a:t>
            </a:r>
            <a:r>
              <a:rPr lang="en-US" baseline="0" dirty="0" smtClean="0"/>
              <a:t> </a:t>
            </a:r>
            <a:r>
              <a:rPr lang="en-US" dirty="0" smtClean="0"/>
              <a:t>for a Living Well Month Project on our</a:t>
            </a:r>
            <a:r>
              <a:rPr lang="en-US" baseline="0" dirty="0" smtClean="0"/>
              <a:t> web page. We have templates and some examples from affiliates. If you have something to share please send it to the Vice President for Public Affairs. </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13</a:t>
            </a:fld>
            <a:endParaRPr lang="en-US"/>
          </a:p>
        </p:txBody>
      </p:sp>
    </p:spTree>
    <p:extLst>
      <p:ext uri="{BB962C8B-B14F-4D97-AF65-F5344CB8AC3E}">
        <p14:creationId xmlns:p14="http://schemas.microsoft.com/office/powerpoint/2010/main" val="92308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news release template to reflect your programming. Distribute to media and use in your county or program newsletter. Schedule a live interview with a local radio station DJ or news reporter.</a:t>
            </a:r>
          </a:p>
          <a:p>
            <a:r>
              <a:rPr lang="en-US" dirty="0" smtClean="0">
                <a:hlinkClick r:id="rId3"/>
              </a:rPr>
              <a:t>Living Well Month News Release Template</a:t>
            </a:r>
            <a:r>
              <a:rPr lang="en-US" dirty="0" smtClean="0"/>
              <a:t> is shown.</a:t>
            </a:r>
          </a:p>
          <a:p>
            <a:endParaRPr lang="en-US" dirty="0" smtClean="0"/>
          </a:p>
          <a:p>
            <a:r>
              <a:rPr lang="en-US" dirty="0" smtClean="0"/>
              <a:t>Rebecca Stackhouse (GA)</a:t>
            </a:r>
            <a:r>
              <a:rPr lang="en-US" baseline="0" dirty="0" smtClean="0"/>
              <a:t> has a knack for telling her story which made front page news in Cordele. She got the backing of the county commissioners in writing and with color photo documentation and wrote her news release and got it all submitted to the local paper. </a:t>
            </a:r>
            <a:endParaRPr lang="en-US" dirty="0" smtClean="0"/>
          </a:p>
          <a:p>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14</a:t>
            </a:fld>
            <a:endParaRPr lang="en-US"/>
          </a:p>
        </p:txBody>
      </p:sp>
    </p:spTree>
    <p:extLst>
      <p:ext uri="{BB962C8B-B14F-4D97-AF65-F5344CB8AC3E}">
        <p14:creationId xmlns:p14="http://schemas.microsoft.com/office/powerpoint/2010/main" val="16862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Living Well Month themes in displays at community events, or your office. Include in handouts at public workshops.</a:t>
            </a:r>
          </a:p>
          <a:p>
            <a:r>
              <a:rPr lang="en-US" dirty="0" smtClean="0"/>
              <a:t>This bookmark may be edited with Adobe Acrobat Pro to add your local website. </a:t>
            </a:r>
            <a:r>
              <a:rPr lang="en-US" dirty="0" smtClean="0">
                <a:hlinkClick r:id="rId3"/>
              </a:rPr>
              <a:t>Bookmark, Living Well Month Single or double page can be produced.</a:t>
            </a:r>
            <a:endParaRPr lang="en-US" dirty="0" smtClean="0"/>
          </a:p>
          <a:p>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15</a:t>
            </a:fld>
            <a:endParaRPr lang="en-US"/>
          </a:p>
        </p:txBody>
      </p:sp>
    </p:spTree>
    <p:extLst>
      <p:ext uri="{BB962C8B-B14F-4D97-AF65-F5344CB8AC3E}">
        <p14:creationId xmlns:p14="http://schemas.microsoft.com/office/powerpoint/2010/main" val="288939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Living Well logos in </a:t>
            </a:r>
            <a:r>
              <a:rPr lang="en-US" dirty="0" smtClean="0">
                <a:hlinkClick r:id="rId3"/>
              </a:rPr>
              <a:t>Graphics Library</a:t>
            </a:r>
            <a:r>
              <a:rPr lang="en-US" dirty="0" smtClean="0"/>
              <a:t> in your email signature and other documents.</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16</a:t>
            </a:fld>
            <a:endParaRPr lang="en-US"/>
          </a:p>
        </p:txBody>
      </p:sp>
    </p:spTree>
    <p:extLst>
      <p:ext uri="{BB962C8B-B14F-4D97-AF65-F5344CB8AC3E}">
        <p14:creationId xmlns:p14="http://schemas.microsoft.com/office/powerpoint/2010/main" val="231001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audience: prospective</a:t>
            </a:r>
            <a:r>
              <a:rPr lang="en-US" baseline="0" dirty="0" smtClean="0"/>
              <a:t> clients, clients, elected officials, community partners, stakeholders, volunteers, university administrators, media</a:t>
            </a:r>
          </a:p>
          <a:p>
            <a:r>
              <a:rPr lang="en-US" baseline="0" dirty="0" smtClean="0"/>
              <a:t>Current marketing activities – Extension, program, project, NEAFCS</a:t>
            </a:r>
          </a:p>
          <a:p>
            <a:r>
              <a:rPr lang="en-US" baseline="0" dirty="0" smtClean="0"/>
              <a:t>Marketing activities that you could develop or update – radio interviews, reporters, add NEAFCS and Living Well logos to your workshop and demonstration slides, promotional brochures, sign in sheets</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17</a:t>
            </a:fld>
            <a:endParaRPr lang="en-US"/>
          </a:p>
        </p:txBody>
      </p:sp>
    </p:spTree>
    <p:extLst>
      <p:ext uri="{BB962C8B-B14F-4D97-AF65-F5344CB8AC3E}">
        <p14:creationId xmlns:p14="http://schemas.microsoft.com/office/powerpoint/2010/main" val="154907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ideas</a:t>
            </a:r>
          </a:p>
          <a:p>
            <a:r>
              <a:rPr lang="en-US" dirty="0" smtClean="0"/>
              <a:t>Clients – participate</a:t>
            </a:r>
            <a:r>
              <a:rPr lang="en-US" baseline="0" dirty="0" smtClean="0"/>
              <a:t> surveys – or as citizen researchers</a:t>
            </a:r>
          </a:p>
          <a:p>
            <a:r>
              <a:rPr lang="en-US" baseline="0" dirty="0" smtClean="0"/>
              <a:t>Share data results with them</a:t>
            </a:r>
          </a:p>
          <a:p>
            <a:endParaRPr lang="en-US" baseline="0" dirty="0" smtClean="0"/>
          </a:p>
          <a:p>
            <a:r>
              <a:rPr lang="en-US" baseline="0" dirty="0" smtClean="0"/>
              <a:t>Elected officials – have volunteers do a presentation or testify</a:t>
            </a:r>
          </a:p>
          <a:p>
            <a:endParaRPr lang="en-US" baseline="0" dirty="0" smtClean="0"/>
          </a:p>
          <a:p>
            <a:r>
              <a:rPr lang="en-US" baseline="0" dirty="0" smtClean="0"/>
              <a:t>Community Partners</a:t>
            </a:r>
          </a:p>
          <a:p>
            <a:endParaRPr lang="en-US" baseline="0" dirty="0" smtClean="0"/>
          </a:p>
          <a:p>
            <a:r>
              <a:rPr lang="en-US" baseline="0" dirty="0" smtClean="0"/>
              <a:t>Media</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18</a:t>
            </a:fld>
            <a:endParaRPr lang="en-US"/>
          </a:p>
        </p:txBody>
      </p:sp>
    </p:spTree>
    <p:extLst>
      <p:ext uri="{BB962C8B-B14F-4D97-AF65-F5344CB8AC3E}">
        <p14:creationId xmlns:p14="http://schemas.microsoft.com/office/powerpoint/2010/main" val="307867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audience: prospective</a:t>
            </a:r>
            <a:r>
              <a:rPr lang="en-US" baseline="0" dirty="0" smtClean="0"/>
              <a:t> clients, clients, elected officials, community partners, stakeholders, volunteers, university administrators, media</a:t>
            </a:r>
          </a:p>
          <a:p>
            <a:r>
              <a:rPr lang="en-US" baseline="0" dirty="0" smtClean="0"/>
              <a:t>Current marketing activities – Extension, program, project, NEAFCS</a:t>
            </a:r>
          </a:p>
          <a:p>
            <a:r>
              <a:rPr lang="en-US" baseline="0" dirty="0" smtClean="0"/>
              <a:t>Marketing activities that you could develop or update – radio interviews, reporters, add NEAFCS and Living Well logos to your workshop and demonstration slides, promotional brochures, sign in sheets</a:t>
            </a:r>
          </a:p>
          <a:p>
            <a:endParaRPr lang="en-US" baseline="0" dirty="0" smtClean="0"/>
          </a:p>
          <a:p>
            <a:r>
              <a:rPr lang="en-US" baseline="0" dirty="0" smtClean="0"/>
              <a:t>Call to action: Start small and grow your plan.</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19</a:t>
            </a:fld>
            <a:endParaRPr lang="en-US"/>
          </a:p>
        </p:txBody>
      </p:sp>
    </p:spTree>
    <p:extLst>
      <p:ext uri="{BB962C8B-B14F-4D97-AF65-F5344CB8AC3E}">
        <p14:creationId xmlns:p14="http://schemas.microsoft.com/office/powerpoint/2010/main" val="144117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smtClean="0"/>
              <a:t>Our work is interesting, meets a need, and helps people have better lives</a:t>
            </a:r>
          </a:p>
          <a:p>
            <a:pPr lvl="1"/>
            <a:r>
              <a:rPr lang="en-US" sz="2000" dirty="0" smtClean="0"/>
              <a:t>Show that you belong to an organization that values the important mission that the Cooperative Extension Service brings to your community. </a:t>
            </a:r>
          </a:p>
          <a:p>
            <a:pPr lvl="1"/>
            <a:r>
              <a:rPr lang="en-US" sz="2000" dirty="0" smtClean="0"/>
              <a:t>Show your pride in your Family and Consumer Sciences Profession.</a:t>
            </a:r>
          </a:p>
          <a:p>
            <a:pPr lvl="1"/>
            <a:r>
              <a:rPr lang="en-US" sz="2000" dirty="0" smtClean="0"/>
              <a:t>Raise awareness and increase program visibility in your workplace and community.</a:t>
            </a:r>
          </a:p>
          <a:p>
            <a:pPr lvl="1"/>
            <a:r>
              <a:rPr lang="en-US" sz="2000" dirty="0" smtClean="0"/>
              <a:t>Show that you participate in and support national Family and Consumer Sciences initiatives.</a:t>
            </a:r>
          </a:p>
          <a:p>
            <a:pPr marL="0" indent="0">
              <a:buNone/>
            </a:pPr>
            <a:r>
              <a:rPr lang="en-US" sz="2400" dirty="0" smtClean="0"/>
              <a:t>Incorporate marketing principles in your projects and activities so others can share your story with friends, family and neighbors, too.</a:t>
            </a:r>
          </a:p>
          <a:p>
            <a:pPr marL="457200" lvl="1" indent="0" algn="ctr">
              <a:buNone/>
            </a:pPr>
            <a:r>
              <a:rPr lang="en-US" sz="2000" i="1" dirty="0" smtClean="0"/>
              <a:t>Start small and grow your plan!</a:t>
            </a:r>
          </a:p>
          <a:p>
            <a:endParaRPr lang="en-US" baseline="0" dirty="0" smtClean="0"/>
          </a:p>
          <a:p>
            <a:r>
              <a:rPr lang="en-US" baseline="0" dirty="0" smtClean="0"/>
              <a:t>We really want some great things to report at PILD. Take some high quality action photos with your promotional bling showing and attach them to your impact report data for one of your favorite projects!</a:t>
            </a:r>
          </a:p>
        </p:txBody>
      </p:sp>
      <p:sp>
        <p:nvSpPr>
          <p:cNvPr id="4" name="Slide Number Placeholder 3"/>
          <p:cNvSpPr>
            <a:spLocks noGrp="1"/>
          </p:cNvSpPr>
          <p:nvPr>
            <p:ph type="sldNum" sz="quarter" idx="10"/>
          </p:nvPr>
        </p:nvSpPr>
        <p:spPr/>
        <p:txBody>
          <a:bodyPr/>
          <a:lstStyle/>
          <a:p>
            <a:fld id="{D9739474-1E24-4638-8E1A-E2A65B349755}" type="slidenum">
              <a:rPr lang="en-US" smtClean="0"/>
              <a:t>20</a:t>
            </a:fld>
            <a:endParaRPr lang="en-US"/>
          </a:p>
        </p:txBody>
      </p:sp>
    </p:spTree>
    <p:extLst>
      <p:ext uri="{BB962C8B-B14F-4D97-AF65-F5344CB8AC3E}">
        <p14:creationId xmlns:p14="http://schemas.microsoft.com/office/powerpoint/2010/main" val="368798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Cooperative Extension Service Family and Consumer Science Educators have been providing educational services to improve the lives of individuals and families in their communities for over 100 years. Yet, name recognition and general knowledge of services provided by FCS faculty and staff in their local service areas continues to elude many residents. Significantly, county, state and national legislators who administer funding for Cooperative Extension Services may be completely unaware of the significant, successful programming developed and managed by FCS faculty and/or county educators.</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2</a:t>
            </a:fld>
            <a:endParaRPr lang="en-US"/>
          </a:p>
        </p:txBody>
      </p:sp>
    </p:spTree>
    <p:extLst>
      <p:ext uri="{BB962C8B-B14F-4D97-AF65-F5344CB8AC3E}">
        <p14:creationId xmlns:p14="http://schemas.microsoft.com/office/powerpoint/2010/main" val="423005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 needs</a:t>
            </a:r>
            <a:r>
              <a:rPr lang="en-US" baseline="0" dirty="0" smtClean="0"/>
              <a:t> to be at the heart and core of the planning of your program.  </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3</a:t>
            </a:fld>
            <a:endParaRPr lang="en-US"/>
          </a:p>
        </p:txBody>
      </p:sp>
    </p:spTree>
    <p:extLst>
      <p:ext uri="{BB962C8B-B14F-4D97-AF65-F5344CB8AC3E}">
        <p14:creationId xmlns:p14="http://schemas.microsoft.com/office/powerpoint/2010/main" val="88106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establish and maintain name recognition for the Extension FCS Programs and raise public awareness of Extension FCS services in local communities, statewide and nationally, NEAFCS began efforts to establish a public awareness campaign in 2000. Extension FCS Educators have access to promotional materials on this web page to help promote and support local and state initiatives in nutrition, healthy lifestyles, food safety, financial management, parenting and environmental health enable citizens to gain knowledge and skills to lead full and productive lives. Extension FCS Educators need to adopt creative marketing strategies to maintain and expand the reach of Extension FCS programming and to show pride in their profession.</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4</a:t>
            </a:fld>
            <a:endParaRPr lang="en-US"/>
          </a:p>
        </p:txBody>
      </p:sp>
    </p:spTree>
    <p:extLst>
      <p:ext uri="{BB962C8B-B14F-4D97-AF65-F5344CB8AC3E}">
        <p14:creationId xmlns:p14="http://schemas.microsoft.com/office/powerpoint/2010/main" val="306677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Do I really understand my target audience and see things from their perspective? </a:t>
            </a:r>
          </a:p>
          <a:p>
            <a:pPr lvl="0"/>
            <a:r>
              <a:rPr lang="en-US" sz="1200" kern="1200" dirty="0" smtClean="0">
                <a:solidFill>
                  <a:schemeClr val="tx1"/>
                </a:solidFill>
                <a:effectLst/>
                <a:latin typeface="+mn-lt"/>
                <a:ea typeface="+mn-ea"/>
                <a:cs typeface="+mn-cs"/>
              </a:rPr>
              <a:t>Am I clear about what I would like my target audience to do? </a:t>
            </a:r>
          </a:p>
          <a:p>
            <a:pPr lvl="0"/>
            <a:r>
              <a:rPr lang="en-US" sz="1200" kern="1200" dirty="0" smtClean="0">
                <a:solidFill>
                  <a:schemeClr val="tx1"/>
                </a:solidFill>
                <a:effectLst/>
                <a:latin typeface="+mn-lt"/>
                <a:ea typeface="+mn-ea"/>
                <a:cs typeface="+mn-cs"/>
              </a:rPr>
              <a:t>For my target audience, do the benefits of doing what I would like them to do outweigh the costs or barriers to doing it? </a:t>
            </a:r>
          </a:p>
          <a:p>
            <a:pPr lvl="0"/>
            <a:r>
              <a:rPr lang="en-US" sz="1200" kern="1200" dirty="0" smtClean="0">
                <a:solidFill>
                  <a:schemeClr val="tx1"/>
                </a:solidFill>
                <a:effectLst/>
                <a:latin typeface="+mn-lt"/>
                <a:ea typeface="+mn-ea"/>
                <a:cs typeface="+mn-cs"/>
              </a:rPr>
              <a:t>Am I using a combination of activities in order to encourage people to achieve the desired action? </a:t>
            </a:r>
          </a:p>
          <a:p>
            <a:endParaRPr lang="en-US" dirty="0" smtClean="0"/>
          </a:p>
          <a:p>
            <a:r>
              <a:rPr lang="en-US" dirty="0" smtClean="0"/>
              <a:t>Note by Glenda: Clients,</a:t>
            </a:r>
            <a:r>
              <a:rPr lang="en-US" baseline="0" dirty="0" smtClean="0"/>
              <a:t> potential clients, elected officials (local and state), community partners, media, volunteers, advisory board members, university or Extension administration, colleagues</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5</a:t>
            </a:fld>
            <a:endParaRPr lang="en-US"/>
          </a:p>
        </p:txBody>
      </p:sp>
    </p:spTree>
    <p:extLst>
      <p:ext uri="{BB962C8B-B14F-4D97-AF65-F5344CB8AC3E}">
        <p14:creationId xmlns:p14="http://schemas.microsoft.com/office/powerpoint/2010/main" val="217064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Always tell a story. As a family and consumer sciences professional, you see the human impact of laws</a:t>
            </a:r>
          </a:p>
          <a:p>
            <a:r>
              <a:rPr lang="en-US" sz="1300" dirty="0"/>
              <a:t>and policy every day. You witness the successes when students or clients receive the education they need </a:t>
            </a:r>
          </a:p>
          <a:p>
            <a:r>
              <a:rPr lang="en-US" sz="1300" dirty="0"/>
              <a:t>and the problems that results when they don’t. Make these experiences come alive for legislators, decision makers and others who don’t get to see what you see. </a:t>
            </a:r>
          </a:p>
          <a:p>
            <a:r>
              <a:rPr lang="en-US" sz="1300" dirty="0"/>
              <a:t>Data can overwhelm people. Too many numbers and details can cause eyes to glaze over.</a:t>
            </a:r>
          </a:p>
          <a:p>
            <a:r>
              <a:rPr lang="en-US" sz="1300" dirty="0"/>
              <a:t>It doesn’t matter whether you’re meeting a senator’s aide, talking to a reporter, or speaking at a rally, a good </a:t>
            </a:r>
          </a:p>
          <a:p>
            <a:r>
              <a:rPr lang="en-US" sz="1300" dirty="0"/>
              <a:t>story about a student or family will make your point about family and consumer sciences. Stories will help lay audiences connect emotionally with your argument, something that the best statistics and research findings can’t do on their own. </a:t>
            </a:r>
          </a:p>
          <a:p>
            <a:r>
              <a:rPr lang="en-US" sz="1300" dirty="0"/>
              <a:t>Here are some tips for telling a family or student story that is clear and compelling: </a:t>
            </a:r>
          </a:p>
          <a:p>
            <a:endParaRPr lang="en-US" sz="1300" dirty="0"/>
          </a:p>
          <a:p>
            <a:r>
              <a:rPr lang="en-US" dirty="0" smtClean="0"/>
              <a:t>Review</a:t>
            </a:r>
            <a:r>
              <a:rPr lang="en-US" baseline="0" dirty="0" smtClean="0"/>
              <a:t> points on this slide and the next two with the handout.</a:t>
            </a:r>
            <a:endParaRPr lang="en-US" dirty="0" smtClean="0"/>
          </a:p>
          <a:p>
            <a:endParaRPr lang="en-US" sz="1300" dirty="0"/>
          </a:p>
          <a:p>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7</a:t>
            </a:fld>
            <a:endParaRPr lang="en-US"/>
          </a:p>
        </p:txBody>
      </p:sp>
    </p:spTree>
    <p:extLst>
      <p:ext uri="{BB962C8B-B14F-4D97-AF65-F5344CB8AC3E}">
        <p14:creationId xmlns:p14="http://schemas.microsoft.com/office/powerpoint/2010/main" val="177031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8</a:t>
            </a:fld>
            <a:endParaRPr lang="en-US"/>
          </a:p>
        </p:txBody>
      </p:sp>
    </p:spTree>
    <p:extLst>
      <p:ext uri="{BB962C8B-B14F-4D97-AF65-F5344CB8AC3E}">
        <p14:creationId xmlns:p14="http://schemas.microsoft.com/office/powerpoint/2010/main" val="217099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9</a:t>
            </a:fld>
            <a:endParaRPr lang="en-US"/>
          </a:p>
        </p:txBody>
      </p:sp>
    </p:spTree>
    <p:extLst>
      <p:ext uri="{BB962C8B-B14F-4D97-AF65-F5344CB8AC3E}">
        <p14:creationId xmlns:p14="http://schemas.microsoft.com/office/powerpoint/2010/main" val="114856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and share a local FCS Program Fact Sheet or Impact Statement with stakeholders and/or local elected officials.</a:t>
            </a:r>
          </a:p>
          <a:p>
            <a:r>
              <a:rPr lang="en-US" dirty="0" smtClean="0"/>
              <a:t>Get started with </a:t>
            </a:r>
            <a:r>
              <a:rPr lang="en-US" dirty="0" smtClean="0">
                <a:hlinkClick r:id="rId3"/>
              </a:rPr>
              <a:t>Storytelling Tips</a:t>
            </a:r>
            <a:endParaRPr lang="en-US" dirty="0" smtClean="0"/>
          </a:p>
          <a:p>
            <a:r>
              <a:rPr lang="en-US" dirty="0" smtClean="0"/>
              <a:t>Use resources in the Impact Statement section of the </a:t>
            </a:r>
            <a:r>
              <a:rPr lang="en-US" dirty="0" smtClean="0">
                <a:hlinkClick r:id="rId4"/>
              </a:rPr>
              <a:t>Public Affairs Home Page</a:t>
            </a:r>
            <a:endParaRPr lang="en-US" dirty="0" smtClean="0"/>
          </a:p>
          <a:p>
            <a:r>
              <a:rPr lang="en-US" dirty="0" smtClean="0"/>
              <a:t>Your</a:t>
            </a:r>
            <a:r>
              <a:rPr lang="en-US" baseline="0" dirty="0" smtClean="0"/>
              <a:t> handout on food safety/preservation was designed for our new Provost visit. In it I highlight my statewide involvement, but for local elected officials, that would probably be minimized and just focus on the statewide tools that we use locally. </a:t>
            </a:r>
            <a:endParaRPr lang="en-US" dirty="0"/>
          </a:p>
        </p:txBody>
      </p:sp>
      <p:sp>
        <p:nvSpPr>
          <p:cNvPr id="4" name="Slide Number Placeholder 3"/>
          <p:cNvSpPr>
            <a:spLocks noGrp="1"/>
          </p:cNvSpPr>
          <p:nvPr>
            <p:ph type="sldNum" sz="quarter" idx="10"/>
          </p:nvPr>
        </p:nvSpPr>
        <p:spPr/>
        <p:txBody>
          <a:bodyPr/>
          <a:lstStyle/>
          <a:p>
            <a:fld id="{D9739474-1E24-4638-8E1A-E2A65B349755}" type="slidenum">
              <a:rPr lang="en-US" smtClean="0"/>
              <a:t>10</a:t>
            </a:fld>
            <a:endParaRPr lang="en-US"/>
          </a:p>
        </p:txBody>
      </p:sp>
    </p:spTree>
    <p:extLst>
      <p:ext uri="{BB962C8B-B14F-4D97-AF65-F5344CB8AC3E}">
        <p14:creationId xmlns:p14="http://schemas.microsoft.com/office/powerpoint/2010/main" val="1096627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userDrawn="1"/>
        </p:nvSpPr>
        <p:spPr>
          <a:xfrm>
            <a:off x="0" y="746449"/>
            <a:ext cx="12192000" cy="4310744"/>
          </a:xfrm>
          <a:prstGeom prst="rect">
            <a:avLst/>
          </a:prstGeom>
          <a:gradFill flip="none" rotWithShape="1">
            <a:gsLst>
              <a:gs pos="0">
                <a:schemeClr val="bg1"/>
              </a:gs>
              <a:gs pos="47000">
                <a:schemeClr val="bg1"/>
              </a:gs>
              <a:gs pos="83000">
                <a:schemeClr val="bg1">
                  <a:lumMod val="85000"/>
                </a:schemeClr>
              </a:gs>
              <a:gs pos="100000">
                <a:schemeClr val="bg1">
                  <a:lumMod val="8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1F4F59-1C46-4B02-9011-D300786529A4}"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35480-BE5F-4527-8646-95EE93E3E948}" type="slidenum">
              <a:rPr lang="en-US" smtClean="0"/>
              <a:t>‹#›</a:t>
            </a:fld>
            <a:endParaRPr lang="en-US"/>
          </a:p>
        </p:txBody>
      </p:sp>
      <p:sp>
        <p:nvSpPr>
          <p:cNvPr id="17" name="Rectangle 16"/>
          <p:cNvSpPr/>
          <p:nvPr userDrawn="1"/>
        </p:nvSpPr>
        <p:spPr>
          <a:xfrm>
            <a:off x="0" y="0"/>
            <a:ext cx="12192000" cy="7464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057193"/>
            <a:ext cx="12192000" cy="18008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1969477" y="-638175"/>
            <a:ext cx="6283569" cy="6447692"/>
          </a:xfrm>
          <a:prstGeom prst="ellipse">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Oval 20"/>
          <p:cNvSpPr/>
          <p:nvPr userDrawn="1"/>
        </p:nvSpPr>
        <p:spPr>
          <a:xfrm>
            <a:off x="-2602523" y="-350600"/>
            <a:ext cx="6283569" cy="6447692"/>
          </a:xfrm>
          <a:prstGeom prst="ellipse">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Pentagon 21"/>
          <p:cNvSpPr/>
          <p:nvPr userDrawn="1"/>
        </p:nvSpPr>
        <p:spPr>
          <a:xfrm>
            <a:off x="10263188" y="239422"/>
            <a:ext cx="4681538" cy="546735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userDrawn="1"/>
        </p:nvSpPr>
        <p:spPr>
          <a:xfrm>
            <a:off x="10929938" y="1332768"/>
            <a:ext cx="4681538" cy="546735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rgbClr val="8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425568"/>
            <a:ext cx="1112905" cy="1207829"/>
          </a:xfrm>
          <a:prstGeom prst="rect">
            <a:avLst/>
          </a:prstGeom>
          <a:effectLst>
            <a:glow>
              <a:schemeClr val="accent1"/>
            </a:glow>
            <a:softEdge rad="114300"/>
          </a:effectLst>
        </p:spPr>
      </p:pic>
    </p:spTree>
    <p:extLst>
      <p:ext uri="{BB962C8B-B14F-4D97-AF65-F5344CB8AC3E}">
        <p14:creationId xmlns:p14="http://schemas.microsoft.com/office/powerpoint/2010/main" val="164195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746449"/>
            <a:ext cx="12192000" cy="4310744"/>
          </a:xfrm>
          <a:prstGeom prst="rect">
            <a:avLst/>
          </a:prstGeom>
          <a:gradFill flip="none" rotWithShape="1">
            <a:gsLst>
              <a:gs pos="0">
                <a:schemeClr val="bg1"/>
              </a:gs>
              <a:gs pos="47000">
                <a:schemeClr val="bg1"/>
              </a:gs>
              <a:gs pos="83000">
                <a:schemeClr val="bg1">
                  <a:lumMod val="85000"/>
                </a:schemeClr>
              </a:gs>
              <a:gs pos="100000">
                <a:schemeClr val="bg1">
                  <a:lumMod val="8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705855"/>
            <a:ext cx="10515600" cy="984833"/>
          </a:xfrm>
        </p:spPr>
        <p:txBody>
          <a:bodyPr/>
          <a:lstStyle>
            <a:lvl1pPr>
              <a:defRPr>
                <a:solidFill>
                  <a:srgbClr val="8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323156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F4F59-1C46-4B02-9011-D300786529A4}"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35480-BE5F-4527-8646-95EE93E3E948}" type="slidenum">
              <a:rPr lang="en-US" smtClean="0"/>
              <a:t>‹#›</a:t>
            </a:fld>
            <a:endParaRPr lang="en-US"/>
          </a:p>
        </p:txBody>
      </p:sp>
      <p:sp>
        <p:nvSpPr>
          <p:cNvPr id="7" name="Rectangle 6"/>
          <p:cNvSpPr/>
          <p:nvPr userDrawn="1"/>
        </p:nvSpPr>
        <p:spPr>
          <a:xfrm>
            <a:off x="0" y="0"/>
            <a:ext cx="12192000" cy="7464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057193"/>
            <a:ext cx="12192000" cy="18008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969477" y="-638175"/>
            <a:ext cx="6283569" cy="6447692"/>
          </a:xfrm>
          <a:prstGeom prst="ellipse">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Oval 10"/>
          <p:cNvSpPr/>
          <p:nvPr userDrawn="1"/>
        </p:nvSpPr>
        <p:spPr>
          <a:xfrm>
            <a:off x="-2602523" y="-350600"/>
            <a:ext cx="6283569" cy="6447692"/>
          </a:xfrm>
          <a:prstGeom prst="ellipse">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Pentagon 11"/>
          <p:cNvSpPr/>
          <p:nvPr userDrawn="1"/>
        </p:nvSpPr>
        <p:spPr>
          <a:xfrm>
            <a:off x="10263188" y="239422"/>
            <a:ext cx="4681538" cy="546735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10929938" y="1332768"/>
            <a:ext cx="4681538" cy="546735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425568"/>
            <a:ext cx="1112905" cy="1207829"/>
          </a:xfrm>
          <a:prstGeom prst="rect">
            <a:avLst/>
          </a:prstGeom>
          <a:effectLst>
            <a:glow>
              <a:schemeClr val="accent1"/>
            </a:glow>
            <a:softEdge rad="114300"/>
          </a:effectLst>
        </p:spPr>
      </p:pic>
    </p:spTree>
    <p:extLst>
      <p:ext uri="{BB962C8B-B14F-4D97-AF65-F5344CB8AC3E}">
        <p14:creationId xmlns:p14="http://schemas.microsoft.com/office/powerpoint/2010/main" val="353897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2">
        <a:schemeClr val="bg1"/>
      </p:bgRef>
    </p:bg>
    <p:spTree>
      <p:nvGrpSpPr>
        <p:cNvPr id="1" name=""/>
        <p:cNvGrpSpPr/>
        <p:nvPr/>
      </p:nvGrpSpPr>
      <p:grpSpPr>
        <a:xfrm>
          <a:off x="0" y="0"/>
          <a:ext cx="0" cy="0"/>
          <a:chOff x="0" y="0"/>
          <a:chExt cx="0" cy="0"/>
        </a:xfrm>
      </p:grpSpPr>
      <p:sp>
        <p:nvSpPr>
          <p:cNvPr id="9" name="Rectangle 8"/>
          <p:cNvSpPr/>
          <p:nvPr userDrawn="1"/>
        </p:nvSpPr>
        <p:spPr>
          <a:xfrm>
            <a:off x="0" y="746449"/>
            <a:ext cx="12192000" cy="4310744"/>
          </a:xfrm>
          <a:prstGeom prst="rect">
            <a:avLst/>
          </a:prstGeom>
          <a:gradFill flip="none" rotWithShape="1">
            <a:gsLst>
              <a:gs pos="0">
                <a:schemeClr val="bg1"/>
              </a:gs>
              <a:gs pos="47000">
                <a:schemeClr val="bg1"/>
              </a:gs>
              <a:gs pos="83000">
                <a:schemeClr val="bg1">
                  <a:lumMod val="85000"/>
                </a:schemeClr>
              </a:gs>
              <a:gs pos="100000">
                <a:schemeClr val="bg1">
                  <a:lumMod val="8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1F4F59-1C46-4B02-9011-D300786529A4}"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35480-BE5F-4527-8646-95EE93E3E948}" type="slidenum">
              <a:rPr lang="en-US" smtClean="0"/>
              <a:t>‹#›</a:t>
            </a:fld>
            <a:endParaRPr lang="en-US"/>
          </a:p>
        </p:txBody>
      </p:sp>
      <p:sp>
        <p:nvSpPr>
          <p:cNvPr id="7" name="Rectangle 6"/>
          <p:cNvSpPr/>
          <p:nvPr userDrawn="1"/>
        </p:nvSpPr>
        <p:spPr>
          <a:xfrm>
            <a:off x="0" y="0"/>
            <a:ext cx="12192000" cy="7464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057193"/>
            <a:ext cx="12192000" cy="18008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969477" y="-638175"/>
            <a:ext cx="6283569" cy="6447692"/>
          </a:xfrm>
          <a:prstGeom prst="ellipse">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Oval 10"/>
          <p:cNvSpPr/>
          <p:nvPr userDrawn="1"/>
        </p:nvSpPr>
        <p:spPr>
          <a:xfrm>
            <a:off x="-2602523" y="-350600"/>
            <a:ext cx="6283569" cy="6447692"/>
          </a:xfrm>
          <a:prstGeom prst="ellipse">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Pentagon 11"/>
          <p:cNvSpPr/>
          <p:nvPr userDrawn="1"/>
        </p:nvSpPr>
        <p:spPr>
          <a:xfrm>
            <a:off x="10263188" y="239422"/>
            <a:ext cx="4681538" cy="546735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10929938" y="1332768"/>
            <a:ext cx="4681538" cy="546735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5425568"/>
            <a:ext cx="1112905" cy="1207829"/>
          </a:xfrm>
          <a:prstGeom prst="rect">
            <a:avLst/>
          </a:prstGeom>
          <a:effectLst>
            <a:glow>
              <a:schemeClr val="accent1"/>
            </a:glow>
            <a:softEdge rad="114300"/>
          </a:effectLst>
        </p:spPr>
      </p:pic>
      <p:sp>
        <p:nvSpPr>
          <p:cNvPr id="3" name="Content Placeholder 2"/>
          <p:cNvSpPr>
            <a:spLocks noGrp="1"/>
          </p:cNvSpPr>
          <p:nvPr>
            <p:ph idx="1"/>
          </p:nvPr>
        </p:nvSpPr>
        <p:spPr>
          <a:xfrm>
            <a:off x="-1" y="1224255"/>
            <a:ext cx="11229975" cy="4201313"/>
          </a:xfrm>
          <a:solidFill>
            <a:schemeClr val="bg1"/>
          </a:solidFill>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2" y="239422"/>
            <a:ext cx="11229975" cy="984833"/>
          </a:xfrm>
          <a:solidFill>
            <a:schemeClr val="bg1"/>
          </a:solidFill>
        </p:spPr>
        <p:txBody>
          <a:bodyPr/>
          <a:lstStyle>
            <a:lvl1pPr>
              <a:defRPr>
                <a:solidFill>
                  <a:srgbClr val="8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05966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F4F59-1C46-4B02-9011-D300786529A4}" type="datetimeFigureOut">
              <a:rPr lang="en-US" smtClean="0"/>
              <a:t>11/28/2017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35480-BE5F-4527-8646-95EE93E3E948}" type="slidenum">
              <a:rPr lang="en-US" smtClean="0"/>
              <a:t>‹#›</a:t>
            </a:fld>
            <a:endParaRPr lang="en-US"/>
          </a:p>
        </p:txBody>
      </p:sp>
    </p:spTree>
    <p:extLst>
      <p:ext uri="{BB962C8B-B14F-4D97-AF65-F5344CB8AC3E}">
        <p14:creationId xmlns:p14="http://schemas.microsoft.com/office/powerpoint/2010/main" val="44837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Raise Awareness of </a:t>
            </a:r>
            <a:r>
              <a:rPr lang="en-US" dirty="0" smtClean="0"/>
              <a:t/>
            </a:r>
            <a:br>
              <a:rPr lang="en-US" dirty="0" smtClean="0"/>
            </a:br>
            <a:r>
              <a:rPr lang="en-US" dirty="0" smtClean="0"/>
              <a:t>your </a:t>
            </a:r>
            <a:r>
              <a:rPr lang="en-US" dirty="0"/>
              <a:t>FCS Programs </a:t>
            </a:r>
            <a:r>
              <a:rPr lang="en-US" dirty="0" smtClean="0"/>
              <a:t/>
            </a:r>
            <a:br>
              <a:rPr lang="en-US" dirty="0" smtClean="0"/>
            </a:br>
            <a:r>
              <a:rPr lang="en-US" dirty="0" smtClean="0"/>
              <a:t>in </a:t>
            </a:r>
            <a:r>
              <a:rPr lang="en-US" dirty="0"/>
              <a:t>your </a:t>
            </a:r>
            <a:r>
              <a:rPr lang="en-US" dirty="0" smtClean="0"/>
              <a:t>Community</a:t>
            </a:r>
            <a:endParaRPr lang="en-US" dirty="0"/>
          </a:p>
        </p:txBody>
      </p:sp>
      <p:sp>
        <p:nvSpPr>
          <p:cNvPr id="3" name="Subtitle 2"/>
          <p:cNvSpPr>
            <a:spLocks noGrp="1"/>
          </p:cNvSpPr>
          <p:nvPr>
            <p:ph type="subTitle" idx="1"/>
          </p:nvPr>
        </p:nvSpPr>
        <p:spPr>
          <a:xfrm>
            <a:off x="1524000" y="3602038"/>
            <a:ext cx="9144000" cy="1249880"/>
          </a:xfrm>
        </p:spPr>
        <p:txBody>
          <a:bodyPr>
            <a:normAutofit lnSpcReduction="10000"/>
          </a:bodyPr>
          <a:lstStyle/>
          <a:p>
            <a:r>
              <a:rPr lang="en-US" dirty="0" smtClean="0"/>
              <a:t>Glenda Hyde (OR) Vice President for Public Affairs</a:t>
            </a:r>
          </a:p>
          <a:p>
            <a:r>
              <a:rPr lang="en-US" dirty="0" smtClean="0"/>
              <a:t>Hope Wilson (AZ) Public Affairs Advocacy Subcommittee</a:t>
            </a:r>
          </a:p>
          <a:p>
            <a:r>
              <a:rPr lang="en-US" dirty="0" smtClean="0"/>
              <a:t>Melissa Wyatt (AZ) Public Affairs Advocacy Subcommittee</a:t>
            </a:r>
            <a:endParaRPr lang="en-US" dirty="0"/>
          </a:p>
        </p:txBody>
      </p:sp>
    </p:spTree>
    <p:extLst>
      <p:ext uri="{BB962C8B-B14F-4D97-AF65-F5344CB8AC3E}">
        <p14:creationId xmlns:p14="http://schemas.microsoft.com/office/powerpoint/2010/main" val="2202651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 or Impact Statement</a:t>
            </a:r>
            <a:endParaRPr lang="en-US" dirty="0"/>
          </a:p>
        </p:txBody>
      </p:sp>
      <p:sp>
        <p:nvSpPr>
          <p:cNvPr id="3" name="Content Placeholder 2"/>
          <p:cNvSpPr>
            <a:spLocks noGrp="1"/>
          </p:cNvSpPr>
          <p:nvPr>
            <p:ph idx="1"/>
          </p:nvPr>
        </p:nvSpPr>
        <p:spPr/>
        <p:txBody>
          <a:bodyPr/>
          <a:lstStyle/>
          <a:p>
            <a:pPr marL="0" indent="0">
              <a:buNone/>
            </a:pPr>
            <a:r>
              <a:rPr lang="en-US" dirty="0" smtClean="0"/>
              <a:t>Both types of data are needed:</a:t>
            </a:r>
          </a:p>
          <a:p>
            <a:pPr lvl="1"/>
            <a:r>
              <a:rPr lang="en-US" dirty="0" smtClean="0"/>
              <a:t>Participant numbers</a:t>
            </a:r>
          </a:p>
          <a:p>
            <a:pPr marL="457200" lvl="1" indent="0">
              <a:buNone/>
            </a:pPr>
            <a:r>
              <a:rPr lang="en-US" dirty="0" smtClean="0"/>
              <a:t>	AND</a:t>
            </a:r>
          </a:p>
          <a:p>
            <a:pPr lvl="1"/>
            <a:r>
              <a:rPr lang="en-US" dirty="0" smtClean="0"/>
              <a:t>Results</a:t>
            </a:r>
          </a:p>
          <a:p>
            <a:pPr lvl="2"/>
            <a:r>
              <a:rPr lang="en-US" dirty="0" smtClean="0"/>
              <a:t>Cost savings because of the intervention</a:t>
            </a:r>
            <a:endParaRPr lang="en-US" dirty="0"/>
          </a:p>
          <a:p>
            <a:pPr lvl="2"/>
            <a:r>
              <a:rPr lang="en-US" dirty="0" smtClean="0"/>
              <a:t>% improved a behavior</a:t>
            </a:r>
          </a:p>
          <a:p>
            <a:pPr lvl="2"/>
            <a:r>
              <a:rPr lang="en-US" dirty="0" smtClean="0"/>
              <a:t>Improvement for # of secondary beneficiaries</a:t>
            </a:r>
          </a:p>
          <a:p>
            <a:pPr marL="457200" lvl="1"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876" y="1690688"/>
            <a:ext cx="4461384" cy="2977489"/>
          </a:xfrm>
          <a:prstGeom prst="rect">
            <a:avLst/>
          </a:prstGeom>
        </p:spPr>
      </p:pic>
    </p:spTree>
    <p:extLst>
      <p:ext uri="{BB962C8B-B14F-4D97-AF65-F5344CB8AC3E}">
        <p14:creationId xmlns:p14="http://schemas.microsoft.com/office/powerpoint/2010/main" val="143001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Elected Officials – Proclamation Events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2139976"/>
            <a:ext cx="4406900" cy="3378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664" y="1619276"/>
            <a:ext cx="3314279" cy="4419600"/>
          </a:xfrm>
          <a:prstGeom prst="rect">
            <a:avLst/>
          </a:prstGeom>
        </p:spPr>
      </p:pic>
    </p:spTree>
    <p:extLst>
      <p:ext uri="{BB962C8B-B14F-4D97-AF65-F5344CB8AC3E}">
        <p14:creationId xmlns:p14="http://schemas.microsoft.com/office/powerpoint/2010/main" val="381562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Elected Officials - Tours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0" y="1758792"/>
            <a:ext cx="3113500" cy="18145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899" y="2666048"/>
            <a:ext cx="3201540" cy="22409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217" y="2192656"/>
            <a:ext cx="3106385" cy="2309139"/>
          </a:xfrm>
          <a:prstGeom prst="rect">
            <a:avLst/>
          </a:prstGeom>
        </p:spPr>
      </p:pic>
    </p:spTree>
    <p:extLst>
      <p:ext uri="{BB962C8B-B14F-4D97-AF65-F5344CB8AC3E}">
        <p14:creationId xmlns:p14="http://schemas.microsoft.com/office/powerpoint/2010/main" val="53091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Living Well Month Public Awareness Campaign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64" y="1679036"/>
            <a:ext cx="5661497" cy="31830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29" y="1679035"/>
            <a:ext cx="5658733" cy="3183037"/>
          </a:xfrm>
          <a:prstGeom prst="rect">
            <a:avLst/>
          </a:prstGeom>
        </p:spPr>
      </p:pic>
    </p:spTree>
    <p:extLst>
      <p:ext uri="{BB962C8B-B14F-4D97-AF65-F5344CB8AC3E}">
        <p14:creationId xmlns:p14="http://schemas.microsoft.com/office/powerpoint/2010/main" val="364238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Release</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90688"/>
            <a:ext cx="5706534" cy="32099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854" y="1640138"/>
            <a:ext cx="4265946" cy="3260476"/>
          </a:xfrm>
          <a:prstGeom prst="rect">
            <a:avLst/>
          </a:prstGeom>
        </p:spPr>
      </p:pic>
    </p:spTree>
    <p:extLst>
      <p:ext uri="{BB962C8B-B14F-4D97-AF65-F5344CB8AC3E}">
        <p14:creationId xmlns:p14="http://schemas.microsoft.com/office/powerpoint/2010/main" val="302124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Displays </a:t>
            </a:r>
            <a:endParaRPr lang="en-US" dirty="0"/>
          </a:p>
        </p:txBody>
      </p:sp>
      <p:sp>
        <p:nvSpPr>
          <p:cNvPr id="3" name="Content Placeholder 2"/>
          <p:cNvSpPr>
            <a:spLocks noGrp="1"/>
          </p:cNvSpPr>
          <p:nvPr>
            <p:ph idx="1"/>
          </p:nvPr>
        </p:nvSpPr>
        <p:spPr>
          <a:xfrm>
            <a:off x="838200" y="1457008"/>
            <a:ext cx="10515600" cy="3231568"/>
          </a:xfrm>
        </p:spPr>
        <p:txBody>
          <a:bodyPr/>
          <a:lstStyle/>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084" y="1738178"/>
            <a:ext cx="4572000" cy="27527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615" y="1591131"/>
            <a:ext cx="2356526" cy="3142034"/>
          </a:xfrm>
          <a:prstGeom prst="rect">
            <a:avLst/>
          </a:prstGeom>
        </p:spPr>
      </p:pic>
    </p:spTree>
    <p:extLst>
      <p:ext uri="{BB962C8B-B14F-4D97-AF65-F5344CB8AC3E}">
        <p14:creationId xmlns:p14="http://schemas.microsoft.com/office/powerpoint/2010/main" val="299235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Library</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584" y="1690688"/>
            <a:ext cx="5486400" cy="30845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331" y="5760115"/>
            <a:ext cx="4372907" cy="451571"/>
          </a:xfrm>
          <a:prstGeom prst="rect">
            <a:avLst/>
          </a:prstGeom>
        </p:spPr>
      </p:pic>
    </p:spTree>
    <p:extLst>
      <p:ext uri="{BB962C8B-B14F-4D97-AF65-F5344CB8AC3E}">
        <p14:creationId xmlns:p14="http://schemas.microsoft.com/office/powerpoint/2010/main" val="32043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with “10 x 10”</a:t>
            </a:r>
            <a:endParaRPr lang="en-US" dirty="0"/>
          </a:p>
        </p:txBody>
      </p:sp>
      <p:sp>
        <p:nvSpPr>
          <p:cNvPr id="3" name="Content Placeholder 2"/>
          <p:cNvSpPr>
            <a:spLocks noGrp="1"/>
          </p:cNvSpPr>
          <p:nvPr>
            <p:ph idx="1"/>
          </p:nvPr>
        </p:nvSpPr>
        <p:spPr/>
        <p:txBody>
          <a:bodyPr/>
          <a:lstStyle/>
          <a:p>
            <a:pPr marL="0" indent="0">
              <a:buNone/>
            </a:pPr>
            <a:r>
              <a:rPr lang="en-US" dirty="0" smtClean="0"/>
              <a:t>Get the message out 10 different times, 10 different ways</a:t>
            </a:r>
          </a:p>
          <a:p>
            <a:r>
              <a:rPr lang="en-US" dirty="0" smtClean="0"/>
              <a:t>Identify target audience</a:t>
            </a:r>
          </a:p>
          <a:p>
            <a:r>
              <a:rPr lang="en-US" dirty="0" smtClean="0"/>
              <a:t>Identify marketing activities that you do now</a:t>
            </a:r>
          </a:p>
          <a:p>
            <a:r>
              <a:rPr lang="en-US" dirty="0" smtClean="0"/>
              <a:t>Identify marketing activities that you could do in the next 6 months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822" y="888187"/>
            <a:ext cx="2717233" cy="21416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2950" y="3972930"/>
            <a:ext cx="4334933" cy="2438400"/>
          </a:xfrm>
          <a:prstGeom prst="rect">
            <a:avLst/>
          </a:prstGeom>
        </p:spPr>
      </p:pic>
    </p:spTree>
    <p:extLst>
      <p:ext uri="{BB962C8B-B14F-4D97-AF65-F5344CB8AC3E}">
        <p14:creationId xmlns:p14="http://schemas.microsoft.com/office/powerpoint/2010/main" val="43854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96" y="0"/>
            <a:ext cx="10515600" cy="984833"/>
          </a:xfrm>
        </p:spPr>
        <p:txBody>
          <a:bodyPr/>
          <a:lstStyle/>
          <a:p>
            <a:r>
              <a:rPr lang="en-US" dirty="0" smtClean="0">
                <a:solidFill>
                  <a:schemeClr val="bg1"/>
                </a:solidFill>
              </a:rPr>
              <a:t>The 10 x 10 List</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55384196"/>
              </p:ext>
            </p:extLst>
          </p:nvPr>
        </p:nvGraphicFramePr>
        <p:xfrm>
          <a:off x="1857982" y="836484"/>
          <a:ext cx="8852170" cy="5748940"/>
        </p:xfrm>
        <a:graphic>
          <a:graphicData uri="http://schemas.openxmlformats.org/drawingml/2006/table">
            <a:tbl>
              <a:tblPr firstRow="1" bandRow="1">
                <a:tableStyleId>{5C22544A-7EE6-4342-B048-85BDC9FD1C3A}</a:tableStyleId>
              </a:tblPr>
              <a:tblGrid>
                <a:gridCol w="2213043">
                  <a:extLst>
                    <a:ext uri="{9D8B030D-6E8A-4147-A177-3AD203B41FA5}">
                      <a16:colId xmlns:a16="http://schemas.microsoft.com/office/drawing/2014/main" val="3546700146"/>
                    </a:ext>
                  </a:extLst>
                </a:gridCol>
                <a:gridCol w="2213043">
                  <a:extLst>
                    <a:ext uri="{9D8B030D-6E8A-4147-A177-3AD203B41FA5}">
                      <a16:colId xmlns:a16="http://schemas.microsoft.com/office/drawing/2014/main" val="1112462301"/>
                    </a:ext>
                  </a:extLst>
                </a:gridCol>
                <a:gridCol w="2433049">
                  <a:extLst>
                    <a:ext uri="{9D8B030D-6E8A-4147-A177-3AD203B41FA5}">
                      <a16:colId xmlns:a16="http://schemas.microsoft.com/office/drawing/2014/main" val="146667087"/>
                    </a:ext>
                  </a:extLst>
                </a:gridCol>
                <a:gridCol w="1993035">
                  <a:extLst>
                    <a:ext uri="{9D8B030D-6E8A-4147-A177-3AD203B41FA5}">
                      <a16:colId xmlns:a16="http://schemas.microsoft.com/office/drawing/2014/main" val="234682014"/>
                    </a:ext>
                  </a:extLst>
                </a:gridCol>
              </a:tblGrid>
              <a:tr h="636659">
                <a:tc>
                  <a:txBody>
                    <a:bodyPr/>
                    <a:lstStyle/>
                    <a:p>
                      <a:r>
                        <a:rPr lang="en-US" dirty="0" smtClean="0">
                          <a:solidFill>
                            <a:schemeClr val="bg1"/>
                          </a:solidFill>
                        </a:rPr>
                        <a:t>Clients</a:t>
                      </a:r>
                      <a:endParaRPr lang="en-US" dirty="0">
                        <a:solidFill>
                          <a:schemeClr val="bg1"/>
                        </a:solidFill>
                      </a:endParaRPr>
                    </a:p>
                  </a:txBody>
                  <a:tcPr/>
                </a:tc>
                <a:tc>
                  <a:txBody>
                    <a:bodyPr/>
                    <a:lstStyle/>
                    <a:p>
                      <a:r>
                        <a:rPr lang="en-US" dirty="0" smtClean="0"/>
                        <a:t>Elected officials</a:t>
                      </a:r>
                      <a:endParaRPr lang="en-US" dirty="0"/>
                    </a:p>
                  </a:txBody>
                  <a:tcPr/>
                </a:tc>
                <a:tc>
                  <a:txBody>
                    <a:bodyPr/>
                    <a:lstStyle/>
                    <a:p>
                      <a:r>
                        <a:rPr lang="en-US" dirty="0" smtClean="0"/>
                        <a:t>Community Partners</a:t>
                      </a:r>
                      <a:endParaRPr lang="en-US" dirty="0"/>
                    </a:p>
                  </a:txBody>
                  <a:tcPr/>
                </a:tc>
                <a:tc>
                  <a:txBody>
                    <a:bodyPr/>
                    <a:lstStyle/>
                    <a:p>
                      <a:r>
                        <a:rPr lang="en-US" dirty="0" smtClean="0"/>
                        <a:t>Media/ Prospective Clients</a:t>
                      </a:r>
                      <a:endParaRPr lang="en-US" dirty="0"/>
                    </a:p>
                  </a:txBody>
                  <a:tcPr/>
                </a:tc>
                <a:extLst>
                  <a:ext uri="{0D108BD9-81ED-4DB2-BD59-A6C34878D82A}">
                    <a16:rowId xmlns:a16="http://schemas.microsoft.com/office/drawing/2014/main" val="1398837522"/>
                  </a:ext>
                </a:extLst>
              </a:tr>
              <a:tr h="909513">
                <a:tc>
                  <a:txBody>
                    <a:bodyPr/>
                    <a:lstStyle/>
                    <a:p>
                      <a:r>
                        <a:rPr lang="en-US" dirty="0" smtClean="0"/>
                        <a:t>Wear Extension</a:t>
                      </a:r>
                      <a:r>
                        <a:rPr lang="en-US" baseline="0" dirty="0" smtClean="0"/>
                        <a:t> </a:t>
                      </a:r>
                      <a:r>
                        <a:rPr lang="en-US" dirty="0" smtClean="0"/>
                        <a:t>Nametag &amp; NEAFCS Pin and greet clients</a:t>
                      </a:r>
                      <a:endParaRPr lang="en-US" dirty="0"/>
                    </a:p>
                  </a:txBody>
                  <a:tcPr/>
                </a:tc>
                <a:tc>
                  <a:txBody>
                    <a:bodyPr/>
                    <a:lstStyle/>
                    <a:p>
                      <a:r>
                        <a:rPr lang="en-US" dirty="0" smtClean="0"/>
                        <a:t>Prepare</a:t>
                      </a:r>
                      <a:r>
                        <a:rPr lang="en-US" baseline="0" dirty="0" smtClean="0"/>
                        <a:t> program fact sheet/report</a:t>
                      </a:r>
                      <a:endParaRPr lang="en-US" dirty="0"/>
                    </a:p>
                  </a:txBody>
                  <a:tcPr/>
                </a:tc>
                <a:tc>
                  <a:txBody>
                    <a:bodyPr/>
                    <a:lstStyle/>
                    <a:p>
                      <a:r>
                        <a:rPr lang="en-US" dirty="0" smtClean="0"/>
                        <a:t>Attend meetings regularly-learn about</a:t>
                      </a:r>
                      <a:r>
                        <a:rPr lang="en-US" baseline="0" dirty="0" smtClean="0"/>
                        <a:t> their work</a:t>
                      </a:r>
                      <a:endParaRPr lang="en-US" dirty="0"/>
                    </a:p>
                  </a:txBody>
                  <a:tcPr/>
                </a:tc>
                <a:tc>
                  <a:txBody>
                    <a:bodyPr/>
                    <a:lstStyle/>
                    <a:p>
                      <a:r>
                        <a:rPr lang="en-US" dirty="0" smtClean="0"/>
                        <a:t>News releases</a:t>
                      </a:r>
                      <a:endParaRPr lang="en-US" dirty="0"/>
                    </a:p>
                  </a:txBody>
                  <a:tcPr/>
                </a:tc>
                <a:extLst>
                  <a:ext uri="{0D108BD9-81ED-4DB2-BD59-A6C34878D82A}">
                    <a16:rowId xmlns:a16="http://schemas.microsoft.com/office/drawing/2014/main" val="1785470838"/>
                  </a:ext>
                </a:extLst>
              </a:tr>
              <a:tr h="1045670">
                <a:tc>
                  <a:txBody>
                    <a:bodyPr/>
                    <a:lstStyle/>
                    <a:p>
                      <a:r>
                        <a:rPr lang="en-US" dirty="0" smtClean="0"/>
                        <a:t>Provide workshop, demonstration, seminar or ?</a:t>
                      </a:r>
                      <a:endParaRPr lang="en-US" dirty="0"/>
                    </a:p>
                  </a:txBody>
                  <a:tcPr/>
                </a:tc>
                <a:tc>
                  <a:txBody>
                    <a:bodyPr/>
                    <a:lstStyle/>
                    <a:p>
                      <a:r>
                        <a:rPr lang="en-US" dirty="0" smtClean="0"/>
                        <a:t>Arrange</a:t>
                      </a:r>
                      <a:r>
                        <a:rPr lang="en-US" baseline="0" dirty="0" smtClean="0"/>
                        <a:t> for proclamation and presentation</a:t>
                      </a:r>
                      <a:endParaRPr lang="en-US" dirty="0"/>
                    </a:p>
                  </a:txBody>
                  <a:tcPr/>
                </a:tc>
                <a:tc>
                  <a:txBody>
                    <a:bodyPr/>
                    <a:lstStyle/>
                    <a:p>
                      <a:r>
                        <a:rPr lang="en-US" dirty="0" smtClean="0"/>
                        <a:t>Lend support – letters of support for grants or legwork</a:t>
                      </a:r>
                      <a:endParaRPr lang="en-US" dirty="0"/>
                    </a:p>
                  </a:txBody>
                  <a:tcPr/>
                </a:tc>
                <a:tc>
                  <a:txBody>
                    <a:bodyPr/>
                    <a:lstStyle/>
                    <a:p>
                      <a:r>
                        <a:rPr lang="en-US" dirty="0" smtClean="0"/>
                        <a:t>Recorded interviews</a:t>
                      </a:r>
                      <a:endParaRPr lang="en-US" dirty="0"/>
                    </a:p>
                  </a:txBody>
                  <a:tcPr/>
                </a:tc>
                <a:extLst>
                  <a:ext uri="{0D108BD9-81ED-4DB2-BD59-A6C34878D82A}">
                    <a16:rowId xmlns:a16="http://schemas.microsoft.com/office/drawing/2014/main" val="168864143"/>
                  </a:ext>
                </a:extLst>
              </a:tr>
              <a:tr h="118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Provide Extension-branded</a:t>
                      </a:r>
                      <a:r>
                        <a:rPr lang="en-US" baseline="0" dirty="0" smtClean="0"/>
                        <a:t> folders, notepads and pencils at workshops</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Attend commissioner meeting as presenter</a:t>
                      </a:r>
                    </a:p>
                  </a:txBody>
                  <a:tcPr/>
                </a:tc>
                <a:tc>
                  <a:txBody>
                    <a:bodyPr/>
                    <a:lstStyle/>
                    <a:p>
                      <a:r>
                        <a:rPr lang="en-US" dirty="0" smtClean="0"/>
                        <a:t>Provide a prevention or education activity</a:t>
                      </a:r>
                      <a:endParaRPr lang="en-US" dirty="0"/>
                    </a:p>
                  </a:txBody>
                  <a:tcPr/>
                </a:tc>
                <a:tc>
                  <a:txBody>
                    <a:bodyPr/>
                    <a:lstStyle/>
                    <a:p>
                      <a:r>
                        <a:rPr lang="en-US" dirty="0" smtClean="0"/>
                        <a:t>Live interview</a:t>
                      </a:r>
                      <a:endParaRPr lang="en-US" dirty="0"/>
                    </a:p>
                  </a:txBody>
                  <a:tcPr/>
                </a:tc>
                <a:extLst>
                  <a:ext uri="{0D108BD9-81ED-4DB2-BD59-A6C34878D82A}">
                    <a16:rowId xmlns:a16="http://schemas.microsoft.com/office/drawing/2014/main" val="3975929247"/>
                  </a:ext>
                </a:extLst>
              </a:tr>
              <a:tr h="909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clients to</a:t>
                      </a:r>
                      <a:r>
                        <a:rPr lang="en-US" baseline="0" dirty="0" smtClean="0"/>
                        <a:t> contacts list – email news releases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Invite to events to participate or present</a:t>
                      </a:r>
                    </a:p>
                  </a:txBody>
                  <a:tcPr/>
                </a:tc>
                <a:tc>
                  <a:txBody>
                    <a:bodyPr/>
                    <a:lstStyle/>
                    <a:p>
                      <a:r>
                        <a:rPr lang="en-US" dirty="0" smtClean="0"/>
                        <a:t>Recognize them and joint project on your Extension web page</a:t>
                      </a:r>
                      <a:endParaRPr lang="en-US" dirty="0"/>
                    </a:p>
                  </a:txBody>
                  <a:tcPr/>
                </a:tc>
                <a:tc>
                  <a:txBody>
                    <a:bodyPr/>
                    <a:lstStyle/>
                    <a:p>
                      <a:r>
                        <a:rPr lang="en-US" dirty="0" smtClean="0"/>
                        <a:t>Reporter resource</a:t>
                      </a:r>
                      <a:endParaRPr lang="en-US" dirty="0"/>
                    </a:p>
                  </a:txBody>
                  <a:tcPr/>
                </a:tc>
                <a:extLst>
                  <a:ext uri="{0D108BD9-81ED-4DB2-BD59-A6C34878D82A}">
                    <a16:rowId xmlns:a16="http://schemas.microsoft.com/office/drawing/2014/main" val="2424267200"/>
                  </a:ext>
                </a:extLst>
              </a:tr>
              <a:tr h="1045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Submit client</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photos from previous classes with news releases</a:t>
                      </a:r>
                      <a:endParaRPr lang="en-US" dirty="0" smtClean="0"/>
                    </a:p>
                  </a:txBody>
                  <a:tcPr/>
                </a:tc>
                <a:tc>
                  <a:txBody>
                    <a:bodyPr/>
                    <a:lstStyle/>
                    <a:p>
                      <a:r>
                        <a:rPr lang="en-US" dirty="0" smtClean="0"/>
                        <a:t>Feed them healthy food samples</a:t>
                      </a:r>
                      <a:endParaRPr lang="en-US" dirty="0"/>
                    </a:p>
                  </a:txBody>
                  <a:tcPr/>
                </a:tc>
                <a:tc>
                  <a:txBody>
                    <a:bodyPr/>
                    <a:lstStyle/>
                    <a:p>
                      <a:r>
                        <a:rPr lang="en-US" dirty="0" smtClean="0"/>
                        <a:t>Serve as</a:t>
                      </a:r>
                      <a:r>
                        <a:rPr lang="en-US" baseline="0" dirty="0" smtClean="0"/>
                        <a:t> a reviewer</a:t>
                      </a:r>
                      <a:endParaRPr lang="en-US" dirty="0"/>
                    </a:p>
                  </a:txBody>
                  <a:tcPr/>
                </a:tc>
                <a:tc>
                  <a:txBody>
                    <a:bodyPr/>
                    <a:lstStyle/>
                    <a:p>
                      <a:r>
                        <a:rPr lang="en-US" dirty="0" smtClean="0"/>
                        <a:t>Have photos ready to submit upon request</a:t>
                      </a:r>
                      <a:endParaRPr lang="en-US" dirty="0"/>
                    </a:p>
                  </a:txBody>
                  <a:tcPr/>
                </a:tc>
                <a:extLst>
                  <a:ext uri="{0D108BD9-81ED-4DB2-BD59-A6C34878D82A}">
                    <a16:rowId xmlns:a16="http://schemas.microsoft.com/office/drawing/2014/main" val="2102750148"/>
                  </a:ext>
                </a:extLst>
              </a:tr>
            </a:tbl>
          </a:graphicData>
        </a:graphic>
      </p:graphicFrame>
    </p:spTree>
    <p:extLst>
      <p:ext uri="{BB962C8B-B14F-4D97-AF65-F5344CB8AC3E}">
        <p14:creationId xmlns:p14="http://schemas.microsoft.com/office/powerpoint/2010/main" val="199456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your Plan with “10 x 10”</a:t>
            </a:r>
            <a:endParaRPr lang="en-US" dirty="0"/>
          </a:p>
        </p:txBody>
      </p:sp>
      <p:sp>
        <p:nvSpPr>
          <p:cNvPr id="3" name="Content Placeholder 2"/>
          <p:cNvSpPr>
            <a:spLocks noGrp="1"/>
          </p:cNvSpPr>
          <p:nvPr>
            <p:ph idx="1"/>
          </p:nvPr>
        </p:nvSpPr>
        <p:spPr/>
        <p:txBody>
          <a:bodyPr/>
          <a:lstStyle/>
          <a:p>
            <a:pPr marL="0" indent="0">
              <a:buNone/>
            </a:pPr>
            <a:r>
              <a:rPr lang="en-US" dirty="0" smtClean="0"/>
              <a:t>Get the message out 10 different times, 10 different ways</a:t>
            </a:r>
          </a:p>
          <a:p>
            <a:r>
              <a:rPr lang="en-US" dirty="0" smtClean="0"/>
              <a:t>Choose your target audience</a:t>
            </a:r>
          </a:p>
          <a:p>
            <a:r>
              <a:rPr lang="en-US" dirty="0" smtClean="0"/>
              <a:t>Use marketing activities that you do now</a:t>
            </a:r>
          </a:p>
          <a:p>
            <a:r>
              <a:rPr lang="en-US" dirty="0" smtClean="0"/>
              <a:t>Choose 1 or 2 marketing activities that you could do in the next 6 months</a:t>
            </a:r>
          </a:p>
          <a:p>
            <a:r>
              <a:rPr lang="en-US" dirty="0" smtClean="0"/>
              <a:t>Add more when you can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712" y="4470541"/>
            <a:ext cx="2884482" cy="2134540"/>
          </a:xfrm>
          <a:prstGeom prst="rect">
            <a:avLst/>
          </a:prstGeom>
        </p:spPr>
      </p:pic>
    </p:spTree>
    <p:extLst>
      <p:ext uri="{BB962C8B-B14F-4D97-AF65-F5344CB8AC3E}">
        <p14:creationId xmlns:p14="http://schemas.microsoft.com/office/powerpoint/2010/main" val="247683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Awareness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920" y="1690688"/>
            <a:ext cx="2519328" cy="2677728"/>
          </a:xfrm>
          <a:prstGeom prst="rect">
            <a:avLst/>
          </a:prstGeom>
        </p:spPr>
      </p:pic>
      <p:pic>
        <p:nvPicPr>
          <p:cNvPr id="6" name="Picture 5"/>
          <p:cNvPicPr>
            <a:picLocks noChangeAspect="1"/>
          </p:cNvPicPr>
          <p:nvPr/>
        </p:nvPicPr>
        <p:blipFill>
          <a:blip r:embed="rId4"/>
          <a:stretch>
            <a:fillRect/>
          </a:stretch>
        </p:blipFill>
        <p:spPr>
          <a:xfrm>
            <a:off x="6540967" y="1690688"/>
            <a:ext cx="2566638" cy="2627604"/>
          </a:xfrm>
          <a:prstGeom prst="rect">
            <a:avLst/>
          </a:prstGeom>
        </p:spPr>
      </p:pic>
    </p:spTree>
    <p:extLst>
      <p:ext uri="{BB962C8B-B14F-4D97-AF65-F5344CB8AC3E}">
        <p14:creationId xmlns:p14="http://schemas.microsoft.com/office/powerpoint/2010/main" val="250015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360"/>
            <a:ext cx="10515600" cy="715328"/>
          </a:xfrm>
        </p:spPr>
        <p:txBody>
          <a:bodyPr>
            <a:normAutofit/>
          </a:bodyPr>
          <a:lstStyle/>
          <a:p>
            <a:r>
              <a:rPr lang="en-US" dirty="0" smtClean="0"/>
              <a:t>“Take </a:t>
            </a:r>
            <a:r>
              <a:rPr lang="en-US" dirty="0"/>
              <a:t>a Journey into </a:t>
            </a:r>
            <a:r>
              <a:rPr lang="en-US" smtClean="0"/>
              <a:t>Incompetence”</a:t>
            </a:r>
            <a:r>
              <a:rPr lang="en-US" sz="1200" smtClean="0"/>
              <a:t>Dr</a:t>
            </a:r>
            <a:r>
              <a:rPr lang="en-US" sz="1200" dirty="0" smtClean="0"/>
              <a:t>. Marjorie </a:t>
            </a:r>
            <a:r>
              <a:rPr lang="en-US" sz="1200" dirty="0" err="1" smtClean="0"/>
              <a:t>Kosteinik</a:t>
            </a:r>
            <a:endParaRPr lang="en-US" dirty="0"/>
          </a:p>
        </p:txBody>
      </p:sp>
      <p:sp>
        <p:nvSpPr>
          <p:cNvPr id="3" name="Content Placeholder 2"/>
          <p:cNvSpPr>
            <a:spLocks noGrp="1"/>
          </p:cNvSpPr>
          <p:nvPr>
            <p:ph idx="1"/>
          </p:nvPr>
        </p:nvSpPr>
        <p:spPr>
          <a:xfrm>
            <a:off x="838200" y="2089869"/>
            <a:ext cx="10515600" cy="2329731"/>
          </a:xfrm>
        </p:spPr>
        <p:txBody>
          <a:bodyPr>
            <a:normAutofit fontScale="85000" lnSpcReduction="10000"/>
          </a:bodyPr>
          <a:lstStyle/>
          <a:p>
            <a:pPr marL="0" indent="0">
              <a:buNone/>
            </a:pPr>
            <a:r>
              <a:rPr lang="en-US" sz="4000"/>
              <a:t>	</a:t>
            </a:r>
            <a:r>
              <a:rPr lang="en-US" sz="4000" smtClean="0"/>
              <a:t>Acknowledge </a:t>
            </a:r>
            <a:r>
              <a:rPr lang="en-US" sz="4000" dirty="0" smtClean="0"/>
              <a:t>changes can be scary and unsettling.</a:t>
            </a:r>
          </a:p>
          <a:p>
            <a:pPr marL="0" indent="0">
              <a:buNone/>
            </a:pPr>
            <a:r>
              <a:rPr lang="en-US" sz="4000" dirty="0"/>
              <a:t>	</a:t>
            </a:r>
            <a:r>
              <a:rPr lang="en-US" sz="4000" dirty="0" smtClean="0"/>
              <a:t>Don’t wait to be perfect. </a:t>
            </a:r>
          </a:p>
          <a:p>
            <a:pPr marL="0" indent="0">
              <a:buNone/>
            </a:pPr>
            <a:r>
              <a:rPr lang="en-US" sz="4000" dirty="0"/>
              <a:t>	</a:t>
            </a:r>
            <a:r>
              <a:rPr lang="en-US" sz="4000" dirty="0" smtClean="0"/>
              <a:t>Have fun.</a:t>
            </a:r>
          </a:p>
          <a:p>
            <a:pPr marL="0" indent="0">
              <a:buNone/>
            </a:pPr>
            <a:r>
              <a:rPr lang="en-US" sz="4000" i="1" dirty="0" smtClean="0"/>
              <a:t>	Live Well.</a:t>
            </a:r>
            <a:endParaRPr lang="en-US" sz="4000" i="1" dirty="0"/>
          </a:p>
        </p:txBody>
      </p:sp>
      <p:sp>
        <p:nvSpPr>
          <p:cNvPr id="4" name="TextBox 3"/>
          <p:cNvSpPr txBox="1"/>
          <p:nvPr/>
        </p:nvSpPr>
        <p:spPr>
          <a:xfrm>
            <a:off x="3307404" y="5418306"/>
            <a:ext cx="5817141" cy="923330"/>
          </a:xfrm>
          <a:prstGeom prst="rect">
            <a:avLst/>
          </a:prstGeom>
          <a:noFill/>
        </p:spPr>
        <p:txBody>
          <a:bodyPr wrap="square" rtlCol="0">
            <a:spAutoFit/>
          </a:bodyPr>
          <a:lstStyle/>
          <a:p>
            <a:r>
              <a:rPr lang="en-US" dirty="0" smtClean="0">
                <a:solidFill>
                  <a:schemeClr val="bg1"/>
                </a:solidFill>
              </a:rPr>
              <a:t>Glenda Hyde 	glenda.hyde@oregonstate.edu</a:t>
            </a:r>
          </a:p>
          <a:p>
            <a:r>
              <a:rPr lang="en-US" dirty="0" smtClean="0">
                <a:solidFill>
                  <a:schemeClr val="bg1"/>
                </a:solidFill>
              </a:rPr>
              <a:t>Hope Wilson	hopewilson@cals.arizona.edu</a:t>
            </a:r>
          </a:p>
          <a:p>
            <a:r>
              <a:rPr lang="en-US" dirty="0" smtClean="0">
                <a:solidFill>
                  <a:schemeClr val="bg1"/>
                </a:solidFill>
              </a:rPr>
              <a:t>Melissa Wyatt 	</a:t>
            </a:r>
            <a:r>
              <a:rPr lang="sv-SE" dirty="0" smtClean="0">
                <a:solidFill>
                  <a:schemeClr val="bg1"/>
                </a:solidFill>
              </a:rPr>
              <a:t>melb2@email.arizona.edu</a:t>
            </a:r>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809" y="2736591"/>
            <a:ext cx="1859471" cy="2681714"/>
          </a:xfrm>
          <a:prstGeom prst="rect">
            <a:avLst/>
          </a:prstGeom>
        </p:spPr>
      </p:pic>
    </p:spTree>
    <p:extLst>
      <p:ext uri="{BB962C8B-B14F-4D97-AF65-F5344CB8AC3E}">
        <p14:creationId xmlns:p14="http://schemas.microsoft.com/office/powerpoint/2010/main" val="196525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Awareness Using Marketing Strategies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2025" y="1918392"/>
            <a:ext cx="4783975" cy="2680855"/>
          </a:xfrm>
          <a:prstGeom prst="rect">
            <a:avLst/>
          </a:prstGeo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5891" t="7104" r="15817" b="15316"/>
          <a:stretch/>
        </p:blipFill>
        <p:spPr>
          <a:xfrm>
            <a:off x="6716357" y="1690688"/>
            <a:ext cx="3897854" cy="4428077"/>
          </a:xfrm>
          <a:prstGeom prst="rect">
            <a:avLst/>
          </a:prstGeom>
        </p:spPr>
      </p:pic>
    </p:spTree>
    <p:extLst>
      <p:ext uri="{BB962C8B-B14F-4D97-AF65-F5344CB8AC3E}">
        <p14:creationId xmlns:p14="http://schemas.microsoft.com/office/powerpoint/2010/main" val="411438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and Maintain Name Recognition</a:t>
            </a:r>
            <a:endParaRPr lang="en-US" dirty="0"/>
          </a:p>
        </p:txBody>
      </p:sp>
      <p:sp>
        <p:nvSpPr>
          <p:cNvPr id="3" name="Content Placeholder 2"/>
          <p:cNvSpPr>
            <a:spLocks noGrp="1"/>
          </p:cNvSpPr>
          <p:nvPr>
            <p:ph idx="1"/>
          </p:nvPr>
        </p:nvSpPr>
        <p:spPr>
          <a:xfrm>
            <a:off x="6096000" y="2086928"/>
            <a:ext cx="3749040" cy="2363152"/>
          </a:xfrm>
        </p:spPr>
        <p:txBody>
          <a:bodyPr/>
          <a:lstStyle/>
          <a:p>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34528"/>
            <a:ext cx="4879990" cy="2613660"/>
          </a:xfrm>
          <a:prstGeom prst="rect">
            <a:avLst/>
          </a:prstGeom>
        </p:spPr>
      </p:pic>
      <p:sp>
        <p:nvSpPr>
          <p:cNvPr id="5" name="TextBox 4"/>
          <p:cNvSpPr txBox="1"/>
          <p:nvPr/>
        </p:nvSpPr>
        <p:spPr>
          <a:xfrm>
            <a:off x="6278880" y="2130051"/>
            <a:ext cx="3566160" cy="2276905"/>
          </a:xfrm>
          <a:prstGeom prst="rect">
            <a:avLst/>
          </a:prstGeom>
          <a:noFill/>
        </p:spPr>
        <p:txBody>
          <a:bodyPr wrap="square" rtlCol="0">
            <a:spAutoFit/>
          </a:bodyPr>
          <a:lstStyle/>
          <a:p>
            <a:pPr marL="342900" indent="-342900">
              <a:lnSpc>
                <a:spcPct val="107000"/>
              </a:lnSpc>
              <a:buFont typeface="+mj-lt"/>
              <a:buAutoNum type="arabicPeriod"/>
            </a:pPr>
            <a:r>
              <a:rPr lang="en-US" sz="2800" dirty="0">
                <a:solidFill>
                  <a:srgbClr val="002060"/>
                </a:solidFill>
                <a:ea typeface="Calibri" panose="020F0502020204030204" pitchFamily="34" charset="0"/>
                <a:cs typeface="Times New Roman" panose="02020603050405020304" pitchFamily="18" charset="0"/>
              </a:rPr>
              <a:t>Messaging</a:t>
            </a:r>
          </a:p>
          <a:p>
            <a:pPr marL="342900" indent="-342900">
              <a:buFont typeface="+mj-lt"/>
              <a:buAutoNum type="arabicPeriod"/>
            </a:pPr>
            <a:r>
              <a:rPr lang="en-US" sz="2800" dirty="0">
                <a:solidFill>
                  <a:srgbClr val="002060"/>
                </a:solidFill>
                <a:ea typeface="Times New Roman" panose="02020603050405020304" pitchFamily="18" charset="0"/>
              </a:rPr>
              <a:t>Logos</a:t>
            </a:r>
            <a:endParaRPr lang="en-US" sz="2800" b="1" dirty="0">
              <a:solidFill>
                <a:srgbClr val="002060"/>
              </a:solidFill>
              <a:ea typeface="Times New Roman" panose="02020603050405020304" pitchFamily="18" charset="0"/>
            </a:endParaRPr>
          </a:p>
          <a:p>
            <a:pPr marL="342900" indent="-342900">
              <a:buFont typeface="+mj-lt"/>
              <a:buAutoNum type="arabicPeriod"/>
            </a:pPr>
            <a:r>
              <a:rPr lang="en-US" sz="2800" dirty="0">
                <a:solidFill>
                  <a:srgbClr val="002060"/>
                </a:solidFill>
                <a:ea typeface="Times New Roman" panose="02020603050405020304" pitchFamily="18" charset="0"/>
              </a:rPr>
              <a:t>Informal Exposure</a:t>
            </a:r>
            <a:endParaRPr lang="en-US" sz="2800" b="1" dirty="0">
              <a:solidFill>
                <a:srgbClr val="002060"/>
              </a:solidFill>
              <a:ea typeface="Times New Roman" panose="02020603050405020304" pitchFamily="18" charset="0"/>
            </a:endParaRPr>
          </a:p>
          <a:p>
            <a:pPr marL="342900" indent="-342900">
              <a:buFont typeface="+mj-lt"/>
              <a:buAutoNum type="arabicPeriod"/>
            </a:pPr>
            <a:r>
              <a:rPr lang="en-US" sz="2800" dirty="0">
                <a:solidFill>
                  <a:srgbClr val="002060"/>
                </a:solidFill>
                <a:ea typeface="Times New Roman" panose="02020603050405020304" pitchFamily="18" charset="0"/>
              </a:rPr>
              <a:t>Repetition</a:t>
            </a:r>
            <a:endParaRPr lang="en-US" sz="2800" b="1" dirty="0">
              <a:solidFill>
                <a:srgbClr val="002060"/>
              </a:solidFill>
              <a:ea typeface="Times New Roman" panose="02020603050405020304" pitchFamily="18" charset="0"/>
            </a:endParaRPr>
          </a:p>
          <a:p>
            <a:pPr marL="342900" indent="-342900">
              <a:buFont typeface="+mj-lt"/>
              <a:buAutoNum type="arabicPeriod"/>
            </a:pPr>
            <a:r>
              <a:rPr lang="en-US" sz="2800" dirty="0">
                <a:solidFill>
                  <a:srgbClr val="002060"/>
                </a:solidFill>
                <a:ea typeface="Times New Roman" panose="02020603050405020304" pitchFamily="18" charset="0"/>
              </a:rPr>
              <a:t>Customer </a:t>
            </a:r>
            <a:r>
              <a:rPr lang="en-US" sz="2800" dirty="0" smtClean="0">
                <a:solidFill>
                  <a:srgbClr val="002060"/>
                </a:solidFill>
                <a:ea typeface="Times New Roman" panose="02020603050405020304" pitchFamily="18" charset="0"/>
              </a:rPr>
              <a:t>Service</a:t>
            </a:r>
            <a:endParaRPr lang="en-US" sz="2800" b="1" dirty="0">
              <a:solidFill>
                <a:srgbClr val="002060"/>
              </a:solidFill>
              <a:ea typeface="Times New Roman" panose="02020603050405020304" pitchFamily="18" charset="0"/>
            </a:endParaRPr>
          </a:p>
        </p:txBody>
      </p:sp>
    </p:spTree>
    <p:extLst>
      <p:ext uri="{BB962C8B-B14F-4D97-AF65-F5344CB8AC3E}">
        <p14:creationId xmlns:p14="http://schemas.microsoft.com/office/powerpoint/2010/main" val="381164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Target Audiences</a:t>
            </a:r>
            <a:endParaRPr lang="en-US" dirty="0"/>
          </a:p>
        </p:txBody>
      </p:sp>
      <p:sp>
        <p:nvSpPr>
          <p:cNvPr id="3" name="Content Placeholder 2"/>
          <p:cNvSpPr>
            <a:spLocks noGrp="1"/>
          </p:cNvSpPr>
          <p:nvPr>
            <p:ph idx="1"/>
          </p:nvPr>
        </p:nvSpPr>
        <p:spPr>
          <a:xfrm>
            <a:off x="5547360" y="1825625"/>
            <a:ext cx="5806440" cy="3231568"/>
          </a:xfrm>
        </p:spPr>
        <p:txBody>
          <a:bodyPr>
            <a:normAutofit lnSpcReduction="10000"/>
          </a:bodyPr>
          <a:lstStyle/>
          <a:p>
            <a:r>
              <a:rPr lang="en-US" dirty="0"/>
              <a:t>Who Are They?</a:t>
            </a:r>
          </a:p>
          <a:p>
            <a:r>
              <a:rPr lang="en-US" dirty="0"/>
              <a:t>What’s Their Most Pressing Issue, Problem, or Desire? </a:t>
            </a:r>
          </a:p>
          <a:p>
            <a:r>
              <a:rPr lang="en-US" dirty="0"/>
              <a:t>Where Do They Get Their Info?</a:t>
            </a:r>
          </a:p>
          <a:p>
            <a:r>
              <a:rPr lang="en-US" dirty="0"/>
              <a:t>What Benefit of Your Product Solves Their Problem?</a:t>
            </a:r>
          </a:p>
          <a:p>
            <a:r>
              <a:rPr lang="en-US" dirty="0"/>
              <a:t>Who Do They Trust?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680" r="4443"/>
          <a:stretch/>
        </p:blipFill>
        <p:spPr>
          <a:xfrm>
            <a:off x="914399" y="1690688"/>
            <a:ext cx="4001843" cy="3001783"/>
          </a:xfrm>
          <a:prstGeom prst="rect">
            <a:avLst/>
          </a:prstGeom>
        </p:spPr>
      </p:pic>
    </p:spTree>
    <p:extLst>
      <p:ext uri="{BB962C8B-B14F-4D97-AF65-F5344CB8AC3E}">
        <p14:creationId xmlns:p14="http://schemas.microsoft.com/office/powerpoint/2010/main" val="310734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Your Audience a Story</a:t>
            </a:r>
            <a:endParaRPr lang="en-US" dirty="0"/>
          </a:p>
        </p:txBody>
      </p:sp>
      <p:sp>
        <p:nvSpPr>
          <p:cNvPr id="3" name="Content Placeholder 2"/>
          <p:cNvSpPr>
            <a:spLocks noGrp="1"/>
          </p:cNvSpPr>
          <p:nvPr>
            <p:ph idx="1"/>
          </p:nvPr>
        </p:nvSpPr>
        <p:spPr/>
        <p:txBody>
          <a:bodyPr/>
          <a:lstStyle/>
          <a:p>
            <a:r>
              <a:rPr lang="en-US" dirty="0" smtClean="0"/>
              <a:t>Hook your audience</a:t>
            </a:r>
          </a:p>
          <a:p>
            <a:r>
              <a:rPr lang="en-US" dirty="0" smtClean="0"/>
              <a:t>Make it relatable</a:t>
            </a:r>
          </a:p>
          <a:p>
            <a:r>
              <a:rPr lang="en-US" dirty="0" smtClean="0"/>
              <a:t>Use data to help support your story</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198" y="1198271"/>
            <a:ext cx="4869628" cy="3652221"/>
          </a:xfrm>
          <a:prstGeom prst="rect">
            <a:avLst/>
          </a:prstGeom>
        </p:spPr>
      </p:pic>
    </p:spTree>
    <p:extLst>
      <p:ext uri="{BB962C8B-B14F-4D97-AF65-F5344CB8AC3E}">
        <p14:creationId xmlns:p14="http://schemas.microsoft.com/office/powerpoint/2010/main" val="425811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FCS Story Telling Tips from Sharon Hoelscher-Day</a:t>
            </a:r>
            <a:endParaRPr lang="en-US" dirty="0"/>
          </a:p>
        </p:txBody>
      </p:sp>
      <p:sp>
        <p:nvSpPr>
          <p:cNvPr id="3" name="Content Placeholder 2"/>
          <p:cNvSpPr>
            <a:spLocks noGrp="1"/>
          </p:cNvSpPr>
          <p:nvPr>
            <p:ph idx="1"/>
          </p:nvPr>
        </p:nvSpPr>
        <p:spPr/>
        <p:txBody>
          <a:bodyPr/>
          <a:lstStyle/>
          <a:p>
            <a:endParaRPr lang="en-US" dirty="0" smtClean="0"/>
          </a:p>
          <a:p>
            <a:r>
              <a:rPr lang="en-US" dirty="0" smtClean="0"/>
              <a:t>Don’t start with a stereotype.</a:t>
            </a:r>
          </a:p>
          <a:p>
            <a:r>
              <a:rPr lang="en-US" dirty="0" smtClean="0"/>
              <a:t>Rely on everyday language</a:t>
            </a:r>
          </a:p>
          <a:p>
            <a:r>
              <a:rPr lang="en-US" dirty="0" smtClean="0"/>
              <a:t>Provide a few details about your student or client</a:t>
            </a:r>
          </a:p>
          <a:p>
            <a:r>
              <a:rPr lang="en-US" dirty="0" smtClean="0"/>
              <a:t>Quote or paraphrase your student or client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575" y="2241258"/>
            <a:ext cx="1800226" cy="2400301"/>
          </a:xfrm>
          <a:prstGeom prst="rect">
            <a:avLst/>
          </a:prstGeom>
        </p:spPr>
      </p:pic>
    </p:spTree>
    <p:extLst>
      <p:ext uri="{BB962C8B-B14F-4D97-AF65-F5344CB8AC3E}">
        <p14:creationId xmlns:p14="http://schemas.microsoft.com/office/powerpoint/2010/main" val="118739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FCS Story Telling Tips from Sharon Hoelscher-Day</a:t>
            </a:r>
            <a:endParaRPr lang="en-US" dirty="0"/>
          </a:p>
        </p:txBody>
      </p:sp>
      <p:sp>
        <p:nvSpPr>
          <p:cNvPr id="3" name="Content Placeholder 2"/>
          <p:cNvSpPr>
            <a:spLocks noGrp="1"/>
          </p:cNvSpPr>
          <p:nvPr>
            <p:ph idx="1"/>
          </p:nvPr>
        </p:nvSpPr>
        <p:spPr/>
        <p:txBody>
          <a:bodyPr/>
          <a:lstStyle/>
          <a:p>
            <a:endParaRPr lang="en-US" dirty="0" smtClean="0"/>
          </a:p>
          <a:p>
            <a:r>
              <a:rPr lang="en-US" dirty="0" smtClean="0"/>
              <a:t>Surprise your listeners</a:t>
            </a:r>
          </a:p>
          <a:p>
            <a:r>
              <a:rPr lang="en-US" dirty="0" smtClean="0"/>
              <a:t>Let your passion show</a:t>
            </a:r>
          </a:p>
          <a:p>
            <a:r>
              <a:rPr lang="en-US" dirty="0" smtClean="0"/>
              <a:t>Keep it short and sweet</a:t>
            </a:r>
          </a:p>
          <a:p>
            <a:r>
              <a:rPr lang="en-US" dirty="0" smtClean="0"/>
              <a:t>If you don’t have a relevant story…</a:t>
            </a:r>
          </a:p>
          <a:p>
            <a:r>
              <a:rPr lang="en-US" dirty="0" smtClean="0"/>
              <a:t>Connect the dots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100" y="2000811"/>
            <a:ext cx="1885950" cy="2881196"/>
          </a:xfrm>
          <a:prstGeom prst="rect">
            <a:avLst/>
          </a:prstGeom>
        </p:spPr>
      </p:pic>
    </p:spTree>
    <p:extLst>
      <p:ext uri="{BB962C8B-B14F-4D97-AF65-F5344CB8AC3E}">
        <p14:creationId xmlns:p14="http://schemas.microsoft.com/office/powerpoint/2010/main" val="394854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FCS Story Telling Tips from Sharon Hoelscher-Day</a:t>
            </a:r>
            <a:endParaRPr lang="en-US" dirty="0"/>
          </a:p>
        </p:txBody>
      </p:sp>
      <p:sp>
        <p:nvSpPr>
          <p:cNvPr id="3" name="Content Placeholder 2"/>
          <p:cNvSpPr>
            <a:spLocks noGrp="1"/>
          </p:cNvSpPr>
          <p:nvPr>
            <p:ph idx="1"/>
          </p:nvPr>
        </p:nvSpPr>
        <p:spPr/>
        <p:txBody>
          <a:bodyPr/>
          <a:lstStyle/>
          <a:p>
            <a:endParaRPr lang="en-US" dirty="0" smtClean="0"/>
          </a:p>
          <a:p>
            <a:r>
              <a:rPr lang="en-US" dirty="0" smtClean="0"/>
              <a:t>Support your story with a one-page, overall data summary about your total program and its impact. </a:t>
            </a:r>
          </a:p>
          <a:p>
            <a:r>
              <a:rPr lang="en-US" dirty="0" smtClean="0"/>
              <a:t>Your story is the example of your overall impact.</a:t>
            </a:r>
          </a:p>
          <a:p>
            <a:r>
              <a:rPr lang="en-US" dirty="0" smtClean="0"/>
              <a:t>Be accurate.</a:t>
            </a:r>
          </a:p>
          <a:p>
            <a:r>
              <a:rPr lang="en-US" dirty="0" smtClean="0"/>
              <a:t>Your story will soon be told by that legislator.</a:t>
            </a:r>
            <a:endParaRPr lang="en-US" dirty="0"/>
          </a:p>
        </p:txBody>
      </p:sp>
      <p:sp>
        <p:nvSpPr>
          <p:cNvPr id="4" name="TextBox 3"/>
          <p:cNvSpPr txBox="1"/>
          <p:nvPr/>
        </p:nvSpPr>
        <p:spPr>
          <a:xfrm>
            <a:off x="2377440" y="5547360"/>
            <a:ext cx="8976360" cy="830997"/>
          </a:xfrm>
          <a:prstGeom prst="rect">
            <a:avLst/>
          </a:prstGeom>
          <a:noFill/>
        </p:spPr>
        <p:txBody>
          <a:bodyPr wrap="square" rtlCol="0">
            <a:spAutoFit/>
          </a:bodyPr>
          <a:lstStyle/>
          <a:p>
            <a:r>
              <a:rPr lang="en-US" sz="2400" dirty="0" smtClean="0">
                <a:solidFill>
                  <a:schemeClr val="bg1"/>
                </a:solidFill>
              </a:rPr>
              <a:t>“Tell me a fact and I will learn. Tell a truth and I will believe.</a:t>
            </a:r>
          </a:p>
          <a:p>
            <a:r>
              <a:rPr lang="en-US" sz="2400" dirty="0" smtClean="0">
                <a:solidFill>
                  <a:schemeClr val="bg1"/>
                </a:solidFill>
              </a:rPr>
              <a:t>Tell me a story and it will stay in my heart forever.” –Indian Proverb</a:t>
            </a:r>
            <a:endParaRPr lang="en-US" sz="2400" dirty="0">
              <a:solidFill>
                <a:schemeClr val="bg1"/>
              </a:solidFill>
            </a:endParaRPr>
          </a:p>
        </p:txBody>
      </p:sp>
    </p:spTree>
    <p:extLst>
      <p:ext uri="{BB962C8B-B14F-4D97-AF65-F5344CB8AC3E}">
        <p14:creationId xmlns:p14="http://schemas.microsoft.com/office/powerpoint/2010/main" val="259563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AFCS-PPT-Template.potx" id="{80F5829A-D13B-4135-ADDC-111837261912}" vid="{8932AC65-7B3D-449C-9770-4AF7B4F5D9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NEAFCS-PPT-Template</Template>
  <TotalTime>1193</TotalTime>
  <Words>1860</Words>
  <Application>Microsoft Office PowerPoint</Application>
  <PresentationFormat>Widescreen</PresentationFormat>
  <Paragraphs>192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Raise Awareness of  your FCS Programs  in your Community</vt:lpstr>
      <vt:lpstr>Raise Awareness</vt:lpstr>
      <vt:lpstr>Raising Awareness Using Marketing Strategies</vt:lpstr>
      <vt:lpstr>Establish and Maintain Name Recognition</vt:lpstr>
      <vt:lpstr>Identify Your Target Audiences</vt:lpstr>
      <vt:lpstr>Tell Your Audience a Story</vt:lpstr>
      <vt:lpstr>FCS Story Telling Tips from Sharon Hoelscher-Day</vt:lpstr>
      <vt:lpstr>FCS Story Telling Tips from Sharon Hoelscher-Day</vt:lpstr>
      <vt:lpstr>FCS Story Telling Tips from Sharon Hoelscher-Day</vt:lpstr>
      <vt:lpstr>Fact Sheet or Impact Statement</vt:lpstr>
      <vt:lpstr>Elected Officials – Proclamation Events</vt:lpstr>
      <vt:lpstr>Elected Officials - Tours</vt:lpstr>
      <vt:lpstr>Living Well Month Public Awareness Campaign</vt:lpstr>
      <vt:lpstr>News Release</vt:lpstr>
      <vt:lpstr>Displays </vt:lpstr>
      <vt:lpstr>Graphics Library</vt:lpstr>
      <vt:lpstr>Planning with “10 x 10”</vt:lpstr>
      <vt:lpstr>The 10 x 10 List</vt:lpstr>
      <vt:lpstr>Start your Plan with “10 x 10”</vt:lpstr>
      <vt:lpstr>“Take a Journey into Incompetence”Dr. Marjorie Kosteinik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Rosen Atkins</dc:creator>
  <cp:lastModifiedBy>Hyde, Glenda</cp:lastModifiedBy>
  <cp:revision>68</cp:revision>
  <cp:lastPrinted>2017-10-06T16:18:21Z</cp:lastPrinted>
  <dcterms:created xsi:type="dcterms:W3CDTF">2014-06-26T12:48:25Z</dcterms:created>
  <dcterms:modified xsi:type="dcterms:W3CDTF">2017-11-28T18:10:03Z</dcterms:modified>
</cp:coreProperties>
</file>